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Lst>
  <p:notesMasterIdLst>
    <p:notesMasterId r:id="rId21"/>
  </p:notesMasterIdLst>
  <p:sldIdLst>
    <p:sldId id="395" r:id="rId3"/>
    <p:sldId id="287" r:id="rId4"/>
    <p:sldId id="291" r:id="rId5"/>
    <p:sldId id="289" r:id="rId6"/>
    <p:sldId id="393" r:id="rId7"/>
    <p:sldId id="526" r:id="rId8"/>
    <p:sldId id="434" r:id="rId9"/>
    <p:sldId id="552" r:id="rId10"/>
    <p:sldId id="545" r:id="rId11"/>
    <p:sldId id="547" r:id="rId12"/>
    <p:sldId id="529" r:id="rId13"/>
    <p:sldId id="548" r:id="rId14"/>
    <p:sldId id="554" r:id="rId15"/>
    <p:sldId id="549" r:id="rId16"/>
    <p:sldId id="550" r:id="rId17"/>
    <p:sldId id="551" r:id="rId18"/>
    <p:sldId id="446" r:id="rId19"/>
    <p:sldId id="43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2CA"/>
    <a:srgbClr val="55EDE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CE49A-7C41-4DC9-990A-B799609CF3FC}"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AE6BA-3219-407C-A935-25A0D43052B7}" type="slidenum">
              <a:rPr lang="en-US" smtClean="0"/>
              <a:t>‹#›</a:t>
            </a:fld>
            <a:endParaRPr lang="en-US"/>
          </a:p>
        </p:txBody>
      </p:sp>
    </p:spTree>
    <p:extLst>
      <p:ext uri="{BB962C8B-B14F-4D97-AF65-F5344CB8AC3E}">
        <p14:creationId xmlns:p14="http://schemas.microsoft.com/office/powerpoint/2010/main" val="162687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E5F8C-A3B0-4B9D-89CF-57152CD89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09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E5F8C-A3B0-4B9D-89CF-57152CD89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48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E5F8C-A3B0-4B9D-89CF-57152CD892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43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5</a:t>
            </a:fld>
            <a:endParaRPr lang="en-US"/>
          </a:p>
        </p:txBody>
      </p:sp>
    </p:spTree>
    <p:extLst>
      <p:ext uri="{BB962C8B-B14F-4D97-AF65-F5344CB8AC3E}">
        <p14:creationId xmlns:p14="http://schemas.microsoft.com/office/powerpoint/2010/main" val="264963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7</a:t>
            </a:fld>
            <a:endParaRPr lang="en-US"/>
          </a:p>
        </p:txBody>
      </p:sp>
    </p:spTree>
    <p:extLst>
      <p:ext uri="{BB962C8B-B14F-4D97-AF65-F5344CB8AC3E}">
        <p14:creationId xmlns:p14="http://schemas.microsoft.com/office/powerpoint/2010/main" val="413907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17</a:t>
            </a:fld>
            <a:endParaRPr lang="en-US"/>
          </a:p>
        </p:txBody>
      </p:sp>
    </p:spTree>
    <p:extLst>
      <p:ext uri="{BB962C8B-B14F-4D97-AF65-F5344CB8AC3E}">
        <p14:creationId xmlns:p14="http://schemas.microsoft.com/office/powerpoint/2010/main" val="11654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a:p>
            <a:endParaRPr lang="en-US" dirty="0"/>
          </a:p>
        </p:txBody>
      </p:sp>
      <p:sp>
        <p:nvSpPr>
          <p:cNvPr id="4" name="Slide Number Placeholder 3"/>
          <p:cNvSpPr>
            <a:spLocks noGrp="1"/>
          </p:cNvSpPr>
          <p:nvPr>
            <p:ph type="sldNum" sz="quarter" idx="5"/>
          </p:nvPr>
        </p:nvSpPr>
        <p:spPr/>
        <p:txBody>
          <a:bodyPr/>
          <a:lstStyle/>
          <a:p>
            <a:fld id="{298AE6BA-3219-407C-A935-25A0D43052B7}" type="slidenum">
              <a:rPr lang="en-US" smtClean="0"/>
              <a:t>18</a:t>
            </a:fld>
            <a:endParaRPr lang="en-US"/>
          </a:p>
        </p:txBody>
      </p:sp>
    </p:spTree>
    <p:extLst>
      <p:ext uri="{BB962C8B-B14F-4D97-AF65-F5344CB8AC3E}">
        <p14:creationId xmlns:p14="http://schemas.microsoft.com/office/powerpoint/2010/main" val="46617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54E5-AFA3-4313-BF8D-71C4AF143F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E1755C86-D5B5-49C6-9026-7ACE2E5CAA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30F8A19-A760-4924-95DA-28DFA4826B6B}"/>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5" name="Footer Placeholder 4">
            <a:extLst>
              <a:ext uri="{FF2B5EF4-FFF2-40B4-BE49-F238E27FC236}">
                <a16:creationId xmlns:a16="http://schemas.microsoft.com/office/drawing/2014/main" id="{0B57536F-A31E-4612-8879-DA2047CEB2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EAA7319A-AD24-4F8F-B0E3-93991F565FBE}"/>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7577005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BF49-568A-44E9-B5DE-EC15A9FD5C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D951975-749D-4BF2-B2F2-C8EAE9D2329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73A991B-5712-4DDA-B0CE-B253F7278FCD}"/>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5" name="Footer Placeholder 4">
            <a:extLst>
              <a:ext uri="{FF2B5EF4-FFF2-40B4-BE49-F238E27FC236}">
                <a16:creationId xmlns:a16="http://schemas.microsoft.com/office/drawing/2014/main" id="{99E4225E-52B9-4ADE-96AA-5BB1A72270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FE683EF-1592-4502-9715-F0F0A8AEF3B8}"/>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3863218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27D733FF-B9DB-446E-B462-3A14D9575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Diagonal Corners Rounded 2">
            <a:extLst>
              <a:ext uri="{FF2B5EF4-FFF2-40B4-BE49-F238E27FC236}">
                <a16:creationId xmlns:a16="http://schemas.microsoft.com/office/drawing/2014/main" id="{994D9B82-BB16-41BD-88AC-9231B30A485B}"/>
              </a:ext>
            </a:extLst>
          </p:cNvPr>
          <p:cNvSpPr/>
          <p:nvPr userDrawn="1"/>
        </p:nvSpPr>
        <p:spPr>
          <a:xfrm>
            <a:off x="392723" y="327073"/>
            <a:ext cx="11406553" cy="6359477"/>
          </a:xfrm>
          <a:prstGeom prst="round2DiagRect">
            <a:avLst>
              <a:gd name="adj1" fmla="val 10318"/>
              <a:gd name="adj2" fmla="val 13379"/>
            </a:avLst>
          </a:prstGeom>
          <a:solidFill>
            <a:schemeClr val="bg1">
              <a:alpha val="91000"/>
            </a:schemeClr>
          </a:solidFill>
          <a:ln w="57150">
            <a:solidFill>
              <a:srgbClr val="28A3A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419187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3E3DD6D-405E-4A2B-AC2E-7B9B45F17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03899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8ECA-E3B6-8E9C-186C-C34A37D25A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3BDDE-3576-3082-0CC6-DF5CC67BC4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449AFA-753C-5946-8789-E696D9515AFC}"/>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5" name="Footer Placeholder 4">
            <a:extLst>
              <a:ext uri="{FF2B5EF4-FFF2-40B4-BE49-F238E27FC236}">
                <a16:creationId xmlns:a16="http://schemas.microsoft.com/office/drawing/2014/main" id="{B07BBBC6-4305-9677-2BFB-D8DBB4EFA0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690380-DB1B-2B55-58AF-C1456FCF5315}"/>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239414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50D6-7140-8368-6879-07A4F9E59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DB926DB-DD89-E2E0-4DAC-CFD9BA0C6D6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71380-B75A-9361-256F-35AAD2D533C6}"/>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5" name="Footer Placeholder 4">
            <a:extLst>
              <a:ext uri="{FF2B5EF4-FFF2-40B4-BE49-F238E27FC236}">
                <a16:creationId xmlns:a16="http://schemas.microsoft.com/office/drawing/2014/main" id="{16BCD4C9-86FE-4C10-852D-8E39BDFF35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0B1FEA-ED0E-52B5-4788-F92A31DF3BD0}"/>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313308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F57A-06E5-3857-084C-E82BA8DDE24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4978E7-38E2-A78F-F4A7-9A7C6BBA21B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46925-0F0D-492E-CEBF-2DF219C9CE0B}"/>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5" name="Footer Placeholder 4">
            <a:extLst>
              <a:ext uri="{FF2B5EF4-FFF2-40B4-BE49-F238E27FC236}">
                <a16:creationId xmlns:a16="http://schemas.microsoft.com/office/drawing/2014/main" id="{EAD02531-4801-12FA-852E-80ECA1A2CA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21D741-ECD0-CCD0-5246-7DF117EAB09F}"/>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1167823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A3C5-1F74-8A37-4E16-8D051D794B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088EC1A-0F48-BCDE-9BC2-B6EEF48DF6D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26DAA-8E17-6389-FF58-67D2EC1DE4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A8263-D328-017A-BE1D-E8F73595A235}"/>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6" name="Footer Placeholder 5">
            <a:extLst>
              <a:ext uri="{FF2B5EF4-FFF2-40B4-BE49-F238E27FC236}">
                <a16:creationId xmlns:a16="http://schemas.microsoft.com/office/drawing/2014/main" id="{E2EC75AB-95EF-3005-0D80-E5C48FE3DD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E6BCC3-581C-4C03-EC65-D34F20151F48}"/>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293962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DFFB-D821-70A6-7E19-07AA30983FC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4EDE82D-1595-78E2-6971-60545650552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782EC-523E-B25B-3FAC-D31AE689D2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977350-60B4-9396-C0F5-65EA650427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6A1AF-5E3F-6AFB-B266-53558C91CC5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0FC4AC-32C9-3594-EA67-5ACA70B389A2}"/>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8" name="Footer Placeholder 7">
            <a:extLst>
              <a:ext uri="{FF2B5EF4-FFF2-40B4-BE49-F238E27FC236}">
                <a16:creationId xmlns:a16="http://schemas.microsoft.com/office/drawing/2014/main" id="{8AD66396-FA35-F10A-F185-4E12520944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B08F925-8CD9-E62A-4D04-FB3D0C105372}"/>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2147912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7996-1F71-D0FA-DEBE-FEFFC5FB5E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A76C-1159-E3BA-6998-B6126FEDFC3B}"/>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4" name="Footer Placeholder 3">
            <a:extLst>
              <a:ext uri="{FF2B5EF4-FFF2-40B4-BE49-F238E27FC236}">
                <a16:creationId xmlns:a16="http://schemas.microsoft.com/office/drawing/2014/main" id="{7620E06E-E7D3-02E1-4D6D-FD74AF68BB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EA5A7BD-9F40-CAD2-E52E-6C98EFE3167C}"/>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1231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E7332-59B1-ED30-1F99-A135D57E0C47}"/>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3" name="Footer Placeholder 2">
            <a:extLst>
              <a:ext uri="{FF2B5EF4-FFF2-40B4-BE49-F238E27FC236}">
                <a16:creationId xmlns:a16="http://schemas.microsoft.com/office/drawing/2014/main" id="{CE59417D-64D6-FF45-0C34-8CE9C22FC5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E7E6C2-34CC-D40A-A2BC-2A74EC29D4F4}"/>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207145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0E4A-55D6-4FD5-97D1-862B433A51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71DB6BC-ABE6-44C5-B272-3C40566EE56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485FA19-1A3E-4DCE-9944-EDE8D4CE6F66}"/>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5" name="Footer Placeholder 4">
            <a:extLst>
              <a:ext uri="{FF2B5EF4-FFF2-40B4-BE49-F238E27FC236}">
                <a16:creationId xmlns:a16="http://schemas.microsoft.com/office/drawing/2014/main" id="{11316F89-7A8F-4680-B577-563594C2828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70101472-F052-43ED-AFE7-F513763A80A7}"/>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41089945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ACF0-2B1B-3F01-D727-4A8BB05B17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DCB45-EC1E-EF3B-A51E-744BAAFB93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0F0F4E-F1C3-08E5-7297-0949CE4E5C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4BE44-AD15-A2C6-95A1-5C3F76780CEE}"/>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6" name="Footer Placeholder 5">
            <a:extLst>
              <a:ext uri="{FF2B5EF4-FFF2-40B4-BE49-F238E27FC236}">
                <a16:creationId xmlns:a16="http://schemas.microsoft.com/office/drawing/2014/main" id="{CE083308-0F70-CFBE-0274-29A36F74C7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53678E-68F5-CCD6-5678-643EA7F693CB}"/>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2163831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D22C-6583-AE01-BA45-DBDAF991A3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70BBEA-6563-3716-21F5-80BA1147E1E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16D401-2D5B-1AAB-C89D-7ECEA41864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786B4-126D-8A23-17B4-5FD3E0EEBA20}"/>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6" name="Footer Placeholder 5">
            <a:extLst>
              <a:ext uri="{FF2B5EF4-FFF2-40B4-BE49-F238E27FC236}">
                <a16:creationId xmlns:a16="http://schemas.microsoft.com/office/drawing/2014/main" id="{C01446CD-5633-F51C-3A1E-DD7DA534AE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2DFBBBD-713A-476C-1AAA-A38B54BE06E6}"/>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999343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EA32-4532-8CF3-6058-70DAA01923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992B8-8C14-B64F-195B-F5ADD32D7C5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B8A9A-3762-6CE3-E546-A2243C7E4B25}"/>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5" name="Footer Placeholder 4">
            <a:extLst>
              <a:ext uri="{FF2B5EF4-FFF2-40B4-BE49-F238E27FC236}">
                <a16:creationId xmlns:a16="http://schemas.microsoft.com/office/drawing/2014/main" id="{D859FDD5-D19E-3F39-2DA5-31D425A443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FEDDF5-CD1F-6802-A09B-338314EA6878}"/>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706126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08A9F-DF0B-35AD-E28A-D37233D0795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3A1BC1-9198-97F5-A0F2-96DD9C5D13B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0DF10-13C4-8F57-37AE-0B6D7572FD4B}"/>
              </a:ext>
            </a:extLst>
          </p:cNvPr>
          <p:cNvSpPr>
            <a:spLocks noGrp="1"/>
          </p:cNvSpPr>
          <p:nvPr>
            <p:ph type="dt" sz="half" idx="10"/>
          </p:nvPr>
        </p:nvSpPr>
        <p:spPr>
          <a:xfrm>
            <a:off x="838200" y="6356350"/>
            <a:ext cx="2743200" cy="365125"/>
          </a:xfrm>
          <a:prstGeom prst="rect">
            <a:avLst/>
          </a:prstGeom>
        </p:spPr>
        <p:txBody>
          <a:bodyPr/>
          <a:lstStyle/>
          <a:p>
            <a:fld id="{5E803638-CCD6-4FE4-98D4-1EEC5292BC3D}" type="datetimeFigureOut">
              <a:rPr lang="en-US" smtClean="0"/>
              <a:t>11/27/2025</a:t>
            </a:fld>
            <a:endParaRPr lang="en-US"/>
          </a:p>
        </p:txBody>
      </p:sp>
      <p:sp>
        <p:nvSpPr>
          <p:cNvPr id="5" name="Footer Placeholder 4">
            <a:extLst>
              <a:ext uri="{FF2B5EF4-FFF2-40B4-BE49-F238E27FC236}">
                <a16:creationId xmlns:a16="http://schemas.microsoft.com/office/drawing/2014/main" id="{FD59F922-DF0F-C29E-B548-02DEF0AC76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E80FB0-EADD-B655-51EF-D117C38F66A8}"/>
              </a:ext>
            </a:extLst>
          </p:cNvPr>
          <p:cNvSpPr>
            <a:spLocks noGrp="1"/>
          </p:cNvSpPr>
          <p:nvPr>
            <p:ph type="sldNum" sz="quarter" idx="12"/>
          </p:nvPr>
        </p:nvSpPr>
        <p:spPr>
          <a:xfrm>
            <a:off x="8610600" y="6356350"/>
            <a:ext cx="2743200" cy="365125"/>
          </a:xfrm>
          <a:prstGeom prst="rect">
            <a:avLst/>
          </a:prstGeom>
        </p:spPr>
        <p:txBody>
          <a:bodyPr/>
          <a:lstStyle/>
          <a:p>
            <a:fld id="{EB500044-B9E9-4842-9D8D-4F3005B871AA}" type="slidenum">
              <a:rPr lang="en-US" smtClean="0"/>
              <a:t>‹#›</a:t>
            </a:fld>
            <a:endParaRPr lang="en-US"/>
          </a:p>
        </p:txBody>
      </p:sp>
    </p:spTree>
    <p:extLst>
      <p:ext uri="{BB962C8B-B14F-4D97-AF65-F5344CB8AC3E}">
        <p14:creationId xmlns:p14="http://schemas.microsoft.com/office/powerpoint/2010/main" val="248485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AFA4-A0D4-44A7-806F-3164148171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2AE486B-5922-4AFA-97AD-EC1BA6EABC6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1B52B-4FA2-4DCC-AC7F-CF71CA44E956}"/>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5" name="Footer Placeholder 4">
            <a:extLst>
              <a:ext uri="{FF2B5EF4-FFF2-40B4-BE49-F238E27FC236}">
                <a16:creationId xmlns:a16="http://schemas.microsoft.com/office/drawing/2014/main" id="{129B76C3-D090-436A-858B-74F711FE02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C77211A-439D-4254-A6F6-47205DD6C3A6}"/>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2992046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21CF-C84E-4183-B661-658457130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51153AE-069E-4E8A-AB75-E2CAEE94014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6FCB14C-CA69-4C82-9176-261BA9047C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6DE897C-144D-4EC1-80D7-806AC311B2EB}"/>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6" name="Footer Placeholder 5">
            <a:extLst>
              <a:ext uri="{FF2B5EF4-FFF2-40B4-BE49-F238E27FC236}">
                <a16:creationId xmlns:a16="http://schemas.microsoft.com/office/drawing/2014/main" id="{F1686175-7F6F-463E-B295-121AEAC6B8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5A48C38-59A8-41AB-87D1-CAF6AE713206}"/>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4378176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BDF5-A0CE-4257-8559-E6014CB778D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4A7042D-D8B9-4AE3-B63F-2D84E19DD27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46D19-51DE-4466-8B1E-49973DFFDE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8D6121D-62CD-463F-B77E-437EE115C7A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781B6C-791D-4989-BF7D-C566E12F7D5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B8F68810-995C-4BC4-BD06-61E15B224598}"/>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8" name="Footer Placeholder 7">
            <a:extLst>
              <a:ext uri="{FF2B5EF4-FFF2-40B4-BE49-F238E27FC236}">
                <a16:creationId xmlns:a16="http://schemas.microsoft.com/office/drawing/2014/main" id="{F39A312B-047C-447D-9C22-160B9B0663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7BF1A3F3-3BE2-49F8-B6E4-517966FB5507}"/>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8468152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4C3A-46ED-4B0A-930A-237EF3EB59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3FA60FD-D154-4C5B-9913-C137660E98E5}"/>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4" name="Footer Placeholder 3">
            <a:extLst>
              <a:ext uri="{FF2B5EF4-FFF2-40B4-BE49-F238E27FC236}">
                <a16:creationId xmlns:a16="http://schemas.microsoft.com/office/drawing/2014/main" id="{750C5580-DD8A-4DC5-ABF3-8EC049B246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D62C725F-8385-4B79-8A80-83F4618C53B1}"/>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29103595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043E0E-0A06-46B2-BB81-42502E9328A5}"/>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3" name="Footer Placeholder 2">
            <a:extLst>
              <a:ext uri="{FF2B5EF4-FFF2-40B4-BE49-F238E27FC236}">
                <a16:creationId xmlns:a16="http://schemas.microsoft.com/office/drawing/2014/main" id="{F5786DAD-8D1B-458F-9884-C7EE9D782A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B8BF54FA-C97C-47AD-A4CE-FC5793E47D40}"/>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142384538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661F-1545-4ADB-A9FA-76B7683DFC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9D507F7-EC94-4FA5-8F3D-D600D4131C5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C9F4824-4FF5-47B2-99E6-40DBCD1F301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CE88E-095A-40FB-9F78-DCBA0DE59788}"/>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6" name="Footer Placeholder 5">
            <a:extLst>
              <a:ext uri="{FF2B5EF4-FFF2-40B4-BE49-F238E27FC236}">
                <a16:creationId xmlns:a16="http://schemas.microsoft.com/office/drawing/2014/main" id="{C6CD6332-E474-4153-BCDD-387E9E4527D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493B949-0296-42E3-A4E2-57380EEE11C8}"/>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pic>
        <p:nvPicPr>
          <p:cNvPr id="8" name="Picture 7">
            <a:extLst>
              <a:ext uri="{FF2B5EF4-FFF2-40B4-BE49-F238E27FC236}">
                <a16:creationId xmlns:a16="http://schemas.microsoft.com/office/drawing/2014/main" id="{94254325-C836-4CB2-A2F7-20990B29A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9800" y="-3429000"/>
            <a:ext cx="6858000" cy="6858000"/>
          </a:xfrm>
          <a:prstGeom prst="rect">
            <a:avLst/>
          </a:prstGeom>
        </p:spPr>
      </p:pic>
      <p:pic>
        <p:nvPicPr>
          <p:cNvPr id="9" name="Picture 8">
            <a:extLst>
              <a:ext uri="{FF2B5EF4-FFF2-40B4-BE49-F238E27FC236}">
                <a16:creationId xmlns:a16="http://schemas.microsoft.com/office/drawing/2014/main" id="{7977209C-77DB-4ED0-9ADC-8937CA3655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84600" y="15468600"/>
            <a:ext cx="6858000" cy="6858000"/>
          </a:xfrm>
          <a:prstGeom prst="rect">
            <a:avLst/>
          </a:prstGeom>
        </p:spPr>
      </p:pic>
    </p:spTree>
    <p:extLst>
      <p:ext uri="{BB962C8B-B14F-4D97-AF65-F5344CB8AC3E}">
        <p14:creationId xmlns:p14="http://schemas.microsoft.com/office/powerpoint/2010/main" val="20427499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1428-7A21-4B2D-8F6B-6E90862F4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89C58D2B-4E58-427D-BB6B-B79A856AA18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1C836AA-13C6-485A-8C8B-2CF6207AE8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18C5F-9892-4AC8-9418-4690ED81DE99}"/>
              </a:ext>
            </a:extLst>
          </p:cNvPr>
          <p:cNvSpPr>
            <a:spLocks noGrp="1"/>
          </p:cNvSpPr>
          <p:nvPr>
            <p:ph type="dt" sz="half" idx="10"/>
          </p:nvPr>
        </p:nvSpPr>
        <p:spPr>
          <a:xfrm>
            <a:off x="838200" y="6356350"/>
            <a:ext cx="2743200" cy="365125"/>
          </a:xfrm>
          <a:prstGeom prst="rect">
            <a:avLst/>
          </a:prstGeom>
        </p:spPr>
        <p:txBody>
          <a:bodyPr/>
          <a:lstStyle/>
          <a:p>
            <a:fld id="{6650FA06-A65D-4294-BC21-81D4E156E838}" type="datetimeFigureOut">
              <a:rPr lang="vi-VN" smtClean="0"/>
              <a:t>27/11/2025</a:t>
            </a:fld>
            <a:endParaRPr lang="vi-VN"/>
          </a:p>
        </p:txBody>
      </p:sp>
      <p:sp>
        <p:nvSpPr>
          <p:cNvPr id="6" name="Footer Placeholder 5">
            <a:extLst>
              <a:ext uri="{FF2B5EF4-FFF2-40B4-BE49-F238E27FC236}">
                <a16:creationId xmlns:a16="http://schemas.microsoft.com/office/drawing/2014/main" id="{6CE81DB7-B25A-4465-B4C6-85DC11553DB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F5FFEDBA-EE31-43FE-94FE-D588AE0DE7A3}"/>
              </a:ext>
            </a:extLst>
          </p:cNvPr>
          <p:cNvSpPr>
            <a:spLocks noGrp="1"/>
          </p:cNvSpPr>
          <p:nvPr>
            <p:ph type="sldNum" sz="quarter" idx="12"/>
          </p:nvPr>
        </p:nvSpPr>
        <p:spPr>
          <a:xfrm>
            <a:off x="8610600" y="6356350"/>
            <a:ext cx="2743200" cy="365125"/>
          </a:xfrm>
          <a:prstGeom prst="rect">
            <a:avLst/>
          </a:prstGeom>
        </p:spPr>
        <p:txBody>
          <a:bodyPr/>
          <a:lstStyle/>
          <a:p>
            <a:fld id="{6DD2D737-BB2F-450C-B6C6-35ADD2A189A7}" type="slidenum">
              <a:rPr lang="vi-VN" smtClean="0"/>
              <a:t>‹#›</a:t>
            </a:fld>
            <a:endParaRPr lang="vi-VN"/>
          </a:p>
        </p:txBody>
      </p:sp>
    </p:spTree>
    <p:extLst>
      <p:ext uri="{BB962C8B-B14F-4D97-AF65-F5344CB8AC3E}">
        <p14:creationId xmlns:p14="http://schemas.microsoft.com/office/powerpoint/2010/main" val="346495074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EC59F3FF-7539-7439-55C0-AC49EA64028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12204" y="7737308"/>
            <a:ext cx="1400175" cy="1400175"/>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EB6FEF4B-3B2D-5C63-D10B-966433F5FD5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60634" y="165179"/>
            <a:ext cx="1477062" cy="1477062"/>
          </a:xfrm>
          <a:prstGeom prst="rect">
            <a:avLst/>
          </a:prstGeom>
        </p:spPr>
      </p:pic>
    </p:spTree>
    <p:extLst>
      <p:ext uri="{BB962C8B-B14F-4D97-AF65-F5344CB8AC3E}">
        <p14:creationId xmlns:p14="http://schemas.microsoft.com/office/powerpoint/2010/main" val="3317612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3000" r="-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85702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6.jp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6.jp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6.jp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59"/>
            <a:ext cx="12192000" cy="1567543"/>
          </a:xfrm>
          <a:prstGeom prst="rect">
            <a:avLst/>
          </a:prstGeom>
        </p:spPr>
      </p:pic>
      <p:pic>
        <p:nvPicPr>
          <p:cNvPr id="14" name="图片 2">
            <a:extLst>
              <a:ext uri="{FF2B5EF4-FFF2-40B4-BE49-F238E27FC236}">
                <a16:creationId xmlns:a16="http://schemas.microsoft.com/office/drawing/2014/main" id="{ACC0AA54-93C4-6F5F-DEFA-910D7971A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029" y="2990534"/>
            <a:ext cx="4162424" cy="4162424"/>
          </a:xfrm>
          <a:prstGeom prst="rect">
            <a:avLst/>
          </a:prstGeom>
        </p:spPr>
      </p:pic>
      <p:pic>
        <p:nvPicPr>
          <p:cNvPr id="3" name="Picture 2">
            <a:extLst>
              <a:ext uri="{FF2B5EF4-FFF2-40B4-BE49-F238E27FC236}">
                <a16:creationId xmlns:a16="http://schemas.microsoft.com/office/drawing/2014/main" id="{D4965CB9-B6BD-4568-8214-D8595A991ED4}"/>
              </a:ext>
            </a:extLst>
          </p:cNvPr>
          <p:cNvPicPr>
            <a:picLocks noChangeAspect="1"/>
          </p:cNvPicPr>
          <p:nvPr/>
        </p:nvPicPr>
        <p:blipFill>
          <a:blip r:embed="rId5"/>
          <a:stretch>
            <a:fillRect/>
          </a:stretch>
        </p:blipFill>
        <p:spPr>
          <a:xfrm>
            <a:off x="1656322" y="1268533"/>
            <a:ext cx="8984598" cy="2151443"/>
          </a:xfrm>
          <a:prstGeom prst="rect">
            <a:avLst/>
          </a:prstGeom>
        </p:spPr>
      </p:pic>
    </p:spTree>
    <p:extLst>
      <p:ext uri="{BB962C8B-B14F-4D97-AF65-F5344CB8AC3E}">
        <p14:creationId xmlns:p14="http://schemas.microsoft.com/office/powerpoint/2010/main" val="3492083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1200329"/>
          </a:xfrm>
          <a:prstGeom prst="rect">
            <a:avLst/>
          </a:prstGeom>
          <a:noFill/>
        </p:spPr>
        <p:txBody>
          <a:bodyPr wrap="square">
            <a:spAutoFit/>
          </a:bodyPr>
          <a:lstStyle/>
          <a:p>
            <a:pPr lvl="0" algn="ctr"/>
            <a:r>
              <a:rPr lang="vi-VN" sz="3600" b="1" dirty="0">
                <a:solidFill>
                  <a:srgbClr val="FF0000"/>
                </a:solidFill>
                <a:latin typeface="Cambria" panose="02040503050406030204" pitchFamily="18" charset="0"/>
                <a:ea typeface="Cambria" panose="02040503050406030204" pitchFamily="18" charset="0"/>
                <a:cs typeface="Calibri" panose="020F0502020204030204" pitchFamily="34" charset="0"/>
              </a:rPr>
              <a:t>2. Tìm các từ chỉ đặc điểm trong đoạn văn và xếp vào nhóm thích hợp.</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2" name="TextBox 15">
            <a:extLst>
              <a:ext uri="{FF2B5EF4-FFF2-40B4-BE49-F238E27FC236}">
                <a16:creationId xmlns:a16="http://schemas.microsoft.com/office/drawing/2014/main" id="{D3CF00B9-B038-4EF2-940B-71A4E9EFDB50}"/>
              </a:ext>
            </a:extLst>
          </p:cNvPr>
          <p:cNvSpPr txBox="1"/>
          <p:nvPr/>
        </p:nvSpPr>
        <p:spPr>
          <a:xfrm>
            <a:off x="-910590" y="4485623"/>
            <a:ext cx="6096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Cambria" panose="02040503050406030204" pitchFamily="18" charset="0"/>
                <a:ea typeface="Cambria" panose="02040503050406030204" pitchFamily="18" charset="0"/>
              </a:rPr>
              <a:t>8</a:t>
            </a:r>
          </a:p>
        </p:txBody>
      </p:sp>
      <p:sp>
        <p:nvSpPr>
          <p:cNvPr id="2" name="TextBox 1">
            <a:extLst>
              <a:ext uri="{FF2B5EF4-FFF2-40B4-BE49-F238E27FC236}">
                <a16:creationId xmlns:a16="http://schemas.microsoft.com/office/drawing/2014/main" id="{961795F0-E296-D622-6864-D820984B15C4}"/>
              </a:ext>
            </a:extLst>
          </p:cNvPr>
          <p:cNvSpPr txBox="1"/>
          <p:nvPr/>
        </p:nvSpPr>
        <p:spPr>
          <a:xfrm>
            <a:off x="722792" y="1667318"/>
            <a:ext cx="6972300" cy="4832092"/>
          </a:xfrm>
          <a:prstGeom prst="rect">
            <a:avLst/>
          </a:prstGeom>
          <a:noFill/>
        </p:spPr>
        <p:txBody>
          <a:bodyPr wrap="square" rtlCol="0">
            <a:spAutoFit/>
          </a:bodyPr>
          <a:lstStyle/>
          <a:p>
            <a:pPr algn="just"/>
            <a:r>
              <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Ánh nắng lướt đi rất nhanh, đổi màu thoăn thoắt: vàng ruộm trên cánh đồng thơm nồng mùa gặt, nâu sẫm trên luống đất vừa gieo hạt, đỏ rực trên mái ngói, xanh mướt trên những vườn cây um tùm,…Đi qua đồng cỏ, bất chợt nắng thấy cái gì nhỏ xíu, tròn xoe nấp kín đáo trong một ngọn cỏ. Nắng đậu xuống nhẹ nhẹ, chậm rãi. À, thì ra là một giọt sương bé nhỏ không chịu tan đi dù mặt trời đã lên cao.</a:t>
            </a:r>
            <a:endParaRPr lang="en-US" sz="2800"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algn="r"/>
            <a:r>
              <a:rPr lang="vi-VN" sz="2800" dirty="0">
                <a:solidFill>
                  <a:srgbClr val="000000"/>
                </a:solidFill>
                <a:latin typeface="Cambria" panose="02040503050406030204" pitchFamily="18" charset="0"/>
                <a:ea typeface="Cambria" panose="02040503050406030204" pitchFamily="18" charset="0"/>
                <a:cs typeface="Calibri" panose="020F0502020204030204" pitchFamily="34" charset="0"/>
              </a:rPr>
              <a:t>(Theo Ngọc Minh)</a:t>
            </a:r>
            <a:endParaRPr lang="vi-VN" sz="28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B752467E-23AD-A628-E842-6D7D8915A9D6}"/>
              </a:ext>
            </a:extLst>
          </p:cNvPr>
          <p:cNvGrpSpPr/>
          <p:nvPr/>
        </p:nvGrpSpPr>
        <p:grpSpPr>
          <a:xfrm>
            <a:off x="7993512" y="1466850"/>
            <a:ext cx="3873809" cy="1866900"/>
            <a:chOff x="4239491" y="2666650"/>
            <a:chExt cx="3267547" cy="1704808"/>
          </a:xfrm>
        </p:grpSpPr>
        <p:pic>
          <p:nvPicPr>
            <p:cNvPr id="8" name="Picture 7">
              <a:extLst>
                <a:ext uri="{FF2B5EF4-FFF2-40B4-BE49-F238E27FC236}">
                  <a16:creationId xmlns:a16="http://schemas.microsoft.com/office/drawing/2014/main" id="{C8DC07EE-998A-DEAE-AB0A-4BDAC7C5E561}"/>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0" name="TextBox 9">
              <a:extLst>
                <a:ext uri="{FF2B5EF4-FFF2-40B4-BE49-F238E27FC236}">
                  <a16:creationId xmlns:a16="http://schemas.microsoft.com/office/drawing/2014/main" id="{5E203D79-2586-9204-26F8-E9E82E322C3F}"/>
                </a:ext>
              </a:extLst>
            </p:cNvPr>
            <p:cNvSpPr txBox="1"/>
            <p:nvPr/>
          </p:nvSpPr>
          <p:spPr>
            <a:xfrm>
              <a:off x="4586621" y="3428293"/>
              <a:ext cx="2324850"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vật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1" name="Group 10">
            <a:extLst>
              <a:ext uri="{FF2B5EF4-FFF2-40B4-BE49-F238E27FC236}">
                <a16:creationId xmlns:a16="http://schemas.microsoft.com/office/drawing/2014/main" id="{46FB6ED6-140B-0669-0AB7-1A758F2DD33B}"/>
              </a:ext>
            </a:extLst>
          </p:cNvPr>
          <p:cNvGrpSpPr/>
          <p:nvPr/>
        </p:nvGrpSpPr>
        <p:grpSpPr>
          <a:xfrm>
            <a:off x="8033267" y="3603763"/>
            <a:ext cx="3873809" cy="1866900"/>
            <a:chOff x="4239491" y="2666650"/>
            <a:chExt cx="3267547" cy="1704808"/>
          </a:xfrm>
        </p:grpSpPr>
        <p:pic>
          <p:nvPicPr>
            <p:cNvPr id="12" name="Picture 11">
              <a:extLst>
                <a:ext uri="{FF2B5EF4-FFF2-40B4-BE49-F238E27FC236}">
                  <a16:creationId xmlns:a16="http://schemas.microsoft.com/office/drawing/2014/main" id="{CF57597D-E159-20CF-F221-E453995ED4C0}"/>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4" name="TextBox 13">
              <a:extLst>
                <a:ext uri="{FF2B5EF4-FFF2-40B4-BE49-F238E27FC236}">
                  <a16:creationId xmlns:a16="http://schemas.microsoft.com/office/drawing/2014/main" id="{FE459AC3-42BB-57CE-860F-E8707245C028}"/>
                </a:ext>
              </a:extLst>
            </p:cNvPr>
            <p:cNvSpPr txBox="1"/>
            <p:nvPr/>
          </p:nvSpPr>
          <p:spPr>
            <a:xfrm>
              <a:off x="4553086" y="3464599"/>
              <a:ext cx="2866783"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hoạt</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590519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4C41BD-C92D-8517-FA14-DF1D1C9FD224}"/>
              </a:ext>
            </a:extLst>
          </p:cNvPr>
          <p:cNvSpPr txBox="1"/>
          <p:nvPr/>
        </p:nvSpPr>
        <p:spPr>
          <a:xfrm>
            <a:off x="733424" y="466725"/>
            <a:ext cx="11096625" cy="3108543"/>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Ánh nắng lướt đi rất nhanh, đổi màu thoăn thoắt: vàng ruộm trên cánh đồng thơm nồng mùa gặt, nâu sẫm trên luống đất vừa gieo hạt, đỏ rực trên mái ngói, xanh mướt trên những vườn cây um tùm,... Đi qua đồng cỏ, bất chợt nắng thấy cái gì nhỏ xíu, tròn xoe nấp kín đáo trong một ngọn cỏ. Nắng đậu xuống nhè nhẹ, chậm rãi. À, thì ra là một giọt sương bé nhỏ không chịu tan đi dù mặt trời đã lên cao.</a:t>
            </a:r>
          </a:p>
          <a:p>
            <a:pPr algn="r"/>
            <a:r>
              <a:rPr lang="vi-VN" sz="2800" b="0" i="0" dirty="0">
                <a:solidFill>
                  <a:srgbClr val="000000"/>
                </a:solidFill>
                <a:effectLst/>
                <a:latin typeface="Calibri" panose="020F0502020204030204" pitchFamily="34" charset="0"/>
                <a:cs typeface="Calibri" panose="020F0502020204030204" pitchFamily="34" charset="0"/>
              </a:rPr>
              <a:t>(Theo Ngọc Minh)</a:t>
            </a:r>
          </a:p>
        </p:txBody>
      </p:sp>
      <p:grpSp>
        <p:nvGrpSpPr>
          <p:cNvPr id="4" name="Group 3">
            <a:extLst>
              <a:ext uri="{FF2B5EF4-FFF2-40B4-BE49-F238E27FC236}">
                <a16:creationId xmlns:a16="http://schemas.microsoft.com/office/drawing/2014/main" id="{B88FDFE6-5848-7822-1688-2F226DDC2688}"/>
              </a:ext>
            </a:extLst>
          </p:cNvPr>
          <p:cNvGrpSpPr/>
          <p:nvPr/>
        </p:nvGrpSpPr>
        <p:grpSpPr>
          <a:xfrm>
            <a:off x="4031112" y="4657725"/>
            <a:ext cx="3873809" cy="1866900"/>
            <a:chOff x="4239491" y="2666650"/>
            <a:chExt cx="3267547" cy="1704808"/>
          </a:xfrm>
        </p:grpSpPr>
        <p:pic>
          <p:nvPicPr>
            <p:cNvPr id="5" name="Picture 4">
              <a:extLst>
                <a:ext uri="{FF2B5EF4-FFF2-40B4-BE49-F238E27FC236}">
                  <a16:creationId xmlns:a16="http://schemas.microsoft.com/office/drawing/2014/main" id="{3AA85EE9-BE29-BBFC-8E6C-7D5F0152A9AA}"/>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6" name="TextBox 5">
              <a:extLst>
                <a:ext uri="{FF2B5EF4-FFF2-40B4-BE49-F238E27FC236}">
                  <a16:creationId xmlns:a16="http://schemas.microsoft.com/office/drawing/2014/main" id="{0244B5FD-DB6D-880C-247F-FEAF8452D787}"/>
                </a:ext>
              </a:extLst>
            </p:cNvPr>
            <p:cNvSpPr txBox="1"/>
            <p:nvPr/>
          </p:nvSpPr>
          <p:spPr>
            <a:xfrm>
              <a:off x="4586621" y="3428293"/>
              <a:ext cx="2733460"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sự</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72D25670-C2E2-16F7-A90D-1FDD6C2E2BDF}"/>
              </a:ext>
            </a:extLst>
          </p:cNvPr>
          <p:cNvSpPr txBox="1"/>
          <p:nvPr/>
        </p:nvSpPr>
        <p:spPr>
          <a:xfrm>
            <a:off x="8553449" y="457200"/>
            <a:ext cx="2619375" cy="523220"/>
          </a:xfrm>
          <a:prstGeom prst="rect">
            <a:avLst/>
          </a:prstGeom>
          <a:noFill/>
        </p:spPr>
        <p:txBody>
          <a:bodyPr wrap="square" rtlCol="0">
            <a:spAutoFit/>
          </a:bodyPr>
          <a:lstStyle/>
          <a:p>
            <a:r>
              <a:rPr lang="en-US" sz="2800" dirty="0" err="1">
                <a:solidFill>
                  <a:srgbClr val="FF0000"/>
                </a:solidFill>
              </a:rPr>
              <a:t>vàng</a:t>
            </a:r>
            <a:r>
              <a:rPr lang="en-US" sz="2800" dirty="0">
                <a:solidFill>
                  <a:srgbClr val="FF0000"/>
                </a:solidFill>
              </a:rPr>
              <a:t> </a:t>
            </a:r>
            <a:r>
              <a:rPr lang="en-US" sz="2800" dirty="0" err="1">
                <a:solidFill>
                  <a:srgbClr val="FF0000"/>
                </a:solidFill>
              </a:rPr>
              <a:t>ruộm</a:t>
            </a:r>
            <a:endParaRPr lang="en-US" sz="2800" dirty="0">
              <a:solidFill>
                <a:srgbClr val="FF0000"/>
              </a:solidFill>
            </a:endParaRPr>
          </a:p>
        </p:txBody>
      </p:sp>
      <p:sp>
        <p:nvSpPr>
          <p:cNvPr id="12" name="TextBox 11">
            <a:extLst>
              <a:ext uri="{FF2B5EF4-FFF2-40B4-BE49-F238E27FC236}">
                <a16:creationId xmlns:a16="http://schemas.microsoft.com/office/drawing/2014/main" id="{CBCCE2EF-C33F-D44A-34E3-50D84A3123F9}"/>
              </a:ext>
            </a:extLst>
          </p:cNvPr>
          <p:cNvSpPr txBox="1"/>
          <p:nvPr/>
        </p:nvSpPr>
        <p:spPr>
          <a:xfrm>
            <a:off x="1552574" y="895350"/>
            <a:ext cx="2619375" cy="523220"/>
          </a:xfrm>
          <a:prstGeom prst="rect">
            <a:avLst/>
          </a:prstGeom>
          <a:noFill/>
        </p:spPr>
        <p:txBody>
          <a:bodyPr wrap="square" rtlCol="0">
            <a:spAutoFit/>
          </a:bodyPr>
          <a:lstStyle/>
          <a:p>
            <a:r>
              <a:rPr lang="en-US" sz="2800" dirty="0" err="1">
                <a:solidFill>
                  <a:srgbClr val="FF0000"/>
                </a:solidFill>
              </a:rPr>
              <a:t>thơm</a:t>
            </a:r>
            <a:r>
              <a:rPr lang="en-US" sz="2800" dirty="0">
                <a:solidFill>
                  <a:srgbClr val="FF0000"/>
                </a:solidFill>
              </a:rPr>
              <a:t> </a:t>
            </a:r>
            <a:r>
              <a:rPr lang="en-US" sz="2800" dirty="0" err="1">
                <a:solidFill>
                  <a:srgbClr val="FF0000"/>
                </a:solidFill>
              </a:rPr>
              <a:t>nồng</a:t>
            </a:r>
            <a:endParaRPr lang="en-US" sz="2800" dirty="0">
              <a:solidFill>
                <a:srgbClr val="FF0000"/>
              </a:solidFill>
            </a:endParaRPr>
          </a:p>
        </p:txBody>
      </p:sp>
      <p:sp>
        <p:nvSpPr>
          <p:cNvPr id="13" name="TextBox 12">
            <a:extLst>
              <a:ext uri="{FF2B5EF4-FFF2-40B4-BE49-F238E27FC236}">
                <a16:creationId xmlns:a16="http://schemas.microsoft.com/office/drawing/2014/main" id="{0D7E3291-E5F1-EF88-9061-6B9D5BDA06D7}"/>
              </a:ext>
            </a:extLst>
          </p:cNvPr>
          <p:cNvSpPr txBox="1"/>
          <p:nvPr/>
        </p:nvSpPr>
        <p:spPr>
          <a:xfrm>
            <a:off x="4591049" y="904875"/>
            <a:ext cx="2619375" cy="523220"/>
          </a:xfrm>
          <a:prstGeom prst="rect">
            <a:avLst/>
          </a:prstGeom>
          <a:noFill/>
        </p:spPr>
        <p:txBody>
          <a:bodyPr wrap="square" rtlCol="0">
            <a:spAutoFit/>
          </a:bodyPr>
          <a:lstStyle/>
          <a:p>
            <a:r>
              <a:rPr lang="en-US" sz="2800" dirty="0" err="1">
                <a:solidFill>
                  <a:srgbClr val="FF0000"/>
                </a:solidFill>
              </a:rPr>
              <a:t>nâu</a:t>
            </a:r>
            <a:r>
              <a:rPr lang="en-US" sz="2800" dirty="0">
                <a:solidFill>
                  <a:srgbClr val="FF0000"/>
                </a:solidFill>
              </a:rPr>
              <a:t> </a:t>
            </a:r>
            <a:r>
              <a:rPr lang="en-US" sz="2800" dirty="0" err="1">
                <a:solidFill>
                  <a:srgbClr val="FF0000"/>
                </a:solidFill>
              </a:rPr>
              <a:t>sẫm</a:t>
            </a:r>
            <a:endParaRPr lang="en-US" sz="2800" dirty="0">
              <a:solidFill>
                <a:srgbClr val="FF0000"/>
              </a:solidFill>
            </a:endParaRPr>
          </a:p>
        </p:txBody>
      </p:sp>
      <p:sp>
        <p:nvSpPr>
          <p:cNvPr id="14" name="TextBox 13">
            <a:extLst>
              <a:ext uri="{FF2B5EF4-FFF2-40B4-BE49-F238E27FC236}">
                <a16:creationId xmlns:a16="http://schemas.microsoft.com/office/drawing/2014/main" id="{C1A48B85-AFF7-DC46-C902-2EB16B7B98D4}"/>
              </a:ext>
            </a:extLst>
          </p:cNvPr>
          <p:cNvSpPr txBox="1"/>
          <p:nvPr/>
        </p:nvSpPr>
        <p:spPr>
          <a:xfrm>
            <a:off x="10020299" y="895350"/>
            <a:ext cx="2619375" cy="523220"/>
          </a:xfrm>
          <a:prstGeom prst="rect">
            <a:avLst/>
          </a:prstGeom>
          <a:noFill/>
        </p:spPr>
        <p:txBody>
          <a:bodyPr wrap="square" rtlCol="0">
            <a:spAutoFit/>
          </a:bodyPr>
          <a:lstStyle/>
          <a:p>
            <a:r>
              <a:rPr lang="en-US" sz="2800" dirty="0" err="1">
                <a:solidFill>
                  <a:srgbClr val="FF0000"/>
                </a:solidFill>
              </a:rPr>
              <a:t>đỏ</a:t>
            </a:r>
            <a:r>
              <a:rPr lang="en-US" sz="2800" dirty="0">
                <a:solidFill>
                  <a:srgbClr val="FF0000"/>
                </a:solidFill>
              </a:rPr>
              <a:t> </a:t>
            </a:r>
            <a:r>
              <a:rPr lang="en-US" sz="2800" dirty="0" err="1">
                <a:solidFill>
                  <a:srgbClr val="FF0000"/>
                </a:solidFill>
              </a:rPr>
              <a:t>rực</a:t>
            </a:r>
            <a:endParaRPr lang="en-US" sz="2800" dirty="0">
              <a:solidFill>
                <a:srgbClr val="FF0000"/>
              </a:solidFill>
            </a:endParaRPr>
          </a:p>
        </p:txBody>
      </p:sp>
      <p:sp>
        <p:nvSpPr>
          <p:cNvPr id="21" name="TextBox 20">
            <a:extLst>
              <a:ext uri="{FF2B5EF4-FFF2-40B4-BE49-F238E27FC236}">
                <a16:creationId xmlns:a16="http://schemas.microsoft.com/office/drawing/2014/main" id="{0BE2E373-C31C-5526-9FBB-12C647799EC6}"/>
              </a:ext>
            </a:extLst>
          </p:cNvPr>
          <p:cNvSpPr txBox="1"/>
          <p:nvPr/>
        </p:nvSpPr>
        <p:spPr>
          <a:xfrm>
            <a:off x="2200274" y="1314450"/>
            <a:ext cx="2619375" cy="523220"/>
          </a:xfrm>
          <a:prstGeom prst="rect">
            <a:avLst/>
          </a:prstGeom>
          <a:noFill/>
        </p:spPr>
        <p:txBody>
          <a:bodyPr wrap="square" rtlCol="0">
            <a:spAutoFit/>
          </a:bodyPr>
          <a:lstStyle/>
          <a:p>
            <a:r>
              <a:rPr lang="en-US" sz="2800" dirty="0" err="1">
                <a:solidFill>
                  <a:srgbClr val="FF0000"/>
                </a:solidFill>
              </a:rPr>
              <a:t>xanh</a:t>
            </a:r>
            <a:r>
              <a:rPr lang="en-US" sz="2800" dirty="0">
                <a:solidFill>
                  <a:srgbClr val="FF0000"/>
                </a:solidFill>
              </a:rPr>
              <a:t> </a:t>
            </a:r>
            <a:r>
              <a:rPr lang="en-US" sz="2800" dirty="0" err="1">
                <a:solidFill>
                  <a:srgbClr val="FF0000"/>
                </a:solidFill>
              </a:rPr>
              <a:t>mướt</a:t>
            </a:r>
            <a:endParaRPr lang="en-US" sz="2800" dirty="0">
              <a:solidFill>
                <a:srgbClr val="FF0000"/>
              </a:solidFill>
            </a:endParaRPr>
          </a:p>
        </p:txBody>
      </p:sp>
      <p:sp>
        <p:nvSpPr>
          <p:cNvPr id="32" name="TextBox 31">
            <a:extLst>
              <a:ext uri="{FF2B5EF4-FFF2-40B4-BE49-F238E27FC236}">
                <a16:creationId xmlns:a16="http://schemas.microsoft.com/office/drawing/2014/main" id="{5307027A-CBAC-874D-E913-B820F4F5AEF7}"/>
              </a:ext>
            </a:extLst>
          </p:cNvPr>
          <p:cNvSpPr txBox="1"/>
          <p:nvPr/>
        </p:nvSpPr>
        <p:spPr>
          <a:xfrm>
            <a:off x="7124699" y="1323975"/>
            <a:ext cx="2619375" cy="523220"/>
          </a:xfrm>
          <a:prstGeom prst="rect">
            <a:avLst/>
          </a:prstGeom>
          <a:noFill/>
        </p:spPr>
        <p:txBody>
          <a:bodyPr wrap="square" rtlCol="0">
            <a:spAutoFit/>
          </a:bodyPr>
          <a:lstStyle/>
          <a:p>
            <a:r>
              <a:rPr lang="en-US" sz="2800" dirty="0">
                <a:solidFill>
                  <a:srgbClr val="FF0000"/>
                </a:solidFill>
              </a:rPr>
              <a:t>um </a:t>
            </a:r>
            <a:r>
              <a:rPr lang="en-US" sz="2800" dirty="0" err="1">
                <a:solidFill>
                  <a:srgbClr val="FF0000"/>
                </a:solidFill>
              </a:rPr>
              <a:t>tùm</a:t>
            </a:r>
            <a:endParaRPr lang="en-US" sz="2800" dirty="0">
              <a:solidFill>
                <a:srgbClr val="FF0000"/>
              </a:solidFill>
            </a:endParaRPr>
          </a:p>
        </p:txBody>
      </p:sp>
      <p:sp>
        <p:nvSpPr>
          <p:cNvPr id="34" name="TextBox 33">
            <a:extLst>
              <a:ext uri="{FF2B5EF4-FFF2-40B4-BE49-F238E27FC236}">
                <a16:creationId xmlns:a16="http://schemas.microsoft.com/office/drawing/2014/main" id="{8377A642-2265-7706-0716-B5635A79BAB8}"/>
              </a:ext>
            </a:extLst>
          </p:cNvPr>
          <p:cNvSpPr txBox="1"/>
          <p:nvPr/>
        </p:nvSpPr>
        <p:spPr>
          <a:xfrm>
            <a:off x="4076699" y="1743075"/>
            <a:ext cx="2619375" cy="523220"/>
          </a:xfrm>
          <a:prstGeom prst="rect">
            <a:avLst/>
          </a:prstGeom>
          <a:noFill/>
        </p:spPr>
        <p:txBody>
          <a:bodyPr wrap="square" rtlCol="0">
            <a:spAutoFit/>
          </a:bodyPr>
          <a:lstStyle/>
          <a:p>
            <a:r>
              <a:rPr lang="en-US" sz="2800" dirty="0">
                <a:solidFill>
                  <a:srgbClr val="FF0000"/>
                </a:solidFill>
              </a:rPr>
              <a:t>nhỏ </a:t>
            </a:r>
            <a:r>
              <a:rPr lang="en-US" sz="2800" dirty="0" err="1">
                <a:solidFill>
                  <a:srgbClr val="FF0000"/>
                </a:solidFill>
              </a:rPr>
              <a:t>xíu</a:t>
            </a:r>
            <a:endParaRPr lang="en-US" sz="2800" dirty="0">
              <a:solidFill>
                <a:srgbClr val="FF0000"/>
              </a:solidFill>
            </a:endParaRPr>
          </a:p>
        </p:txBody>
      </p:sp>
      <p:sp>
        <p:nvSpPr>
          <p:cNvPr id="35" name="TextBox 34">
            <a:extLst>
              <a:ext uri="{FF2B5EF4-FFF2-40B4-BE49-F238E27FC236}">
                <a16:creationId xmlns:a16="http://schemas.microsoft.com/office/drawing/2014/main" id="{ED941050-EC68-21C4-CAA3-10E883AA958D}"/>
              </a:ext>
            </a:extLst>
          </p:cNvPr>
          <p:cNvSpPr txBox="1"/>
          <p:nvPr/>
        </p:nvSpPr>
        <p:spPr>
          <a:xfrm>
            <a:off x="5419724" y="1752600"/>
            <a:ext cx="2619375" cy="523220"/>
          </a:xfrm>
          <a:prstGeom prst="rect">
            <a:avLst/>
          </a:prstGeom>
          <a:noFill/>
        </p:spPr>
        <p:txBody>
          <a:bodyPr wrap="square" rtlCol="0">
            <a:spAutoFit/>
          </a:bodyPr>
          <a:lstStyle/>
          <a:p>
            <a:r>
              <a:rPr lang="en-US" sz="2800" dirty="0" err="1">
                <a:solidFill>
                  <a:srgbClr val="FF0000"/>
                </a:solidFill>
              </a:rPr>
              <a:t>tròn</a:t>
            </a:r>
            <a:r>
              <a:rPr lang="en-US" sz="2800" dirty="0">
                <a:solidFill>
                  <a:srgbClr val="FF0000"/>
                </a:solidFill>
              </a:rPr>
              <a:t> </a:t>
            </a:r>
            <a:r>
              <a:rPr lang="en-US" sz="2800" dirty="0" err="1">
                <a:solidFill>
                  <a:srgbClr val="FF0000"/>
                </a:solidFill>
              </a:rPr>
              <a:t>xoe</a:t>
            </a:r>
            <a:endParaRPr lang="en-US" sz="2800" dirty="0">
              <a:solidFill>
                <a:srgbClr val="FF0000"/>
              </a:solidFill>
            </a:endParaRPr>
          </a:p>
        </p:txBody>
      </p:sp>
      <p:sp>
        <p:nvSpPr>
          <p:cNvPr id="2" name="TextBox 1">
            <a:extLst>
              <a:ext uri="{FF2B5EF4-FFF2-40B4-BE49-F238E27FC236}">
                <a16:creationId xmlns:a16="http://schemas.microsoft.com/office/drawing/2014/main" id="{B6AA854A-A956-A138-6050-BBA2253711D1}"/>
              </a:ext>
            </a:extLst>
          </p:cNvPr>
          <p:cNvSpPr txBox="1"/>
          <p:nvPr/>
        </p:nvSpPr>
        <p:spPr>
          <a:xfrm>
            <a:off x="10608413" y="2167270"/>
            <a:ext cx="2619375" cy="523220"/>
          </a:xfrm>
          <a:prstGeom prst="rect">
            <a:avLst/>
          </a:prstGeom>
          <a:noFill/>
        </p:spPr>
        <p:txBody>
          <a:bodyPr wrap="square" rtlCol="0">
            <a:spAutoFit/>
          </a:bodyPr>
          <a:lstStyle/>
          <a:p>
            <a:r>
              <a:rPr lang="en-US" sz="2800" dirty="0" err="1">
                <a:solidFill>
                  <a:srgbClr val="FF0000"/>
                </a:solidFill>
              </a:rPr>
              <a:t>bé</a:t>
            </a:r>
            <a:r>
              <a:rPr lang="en-US" sz="2800" dirty="0">
                <a:solidFill>
                  <a:srgbClr val="FF0000"/>
                </a:solidFill>
              </a:rPr>
              <a:t> nhỏ</a:t>
            </a:r>
          </a:p>
        </p:txBody>
      </p:sp>
    </p:spTree>
    <p:extLst>
      <p:ext uri="{BB962C8B-B14F-4D97-AF65-F5344CB8AC3E}">
        <p14:creationId xmlns:p14="http://schemas.microsoft.com/office/powerpoint/2010/main" val="3216349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4.375E-6 -1.11111E-6 L -0.51132 0.83125 " pathEditMode="relative" rAng="0" ptsTypes="AA">
                                      <p:cBhvr>
                                        <p:cTn id="23" dur="2000" fill="hold"/>
                                        <p:tgtEl>
                                          <p:spTgt spid="10"/>
                                        </p:tgtEl>
                                        <p:attrNameLst>
                                          <p:attrName>ppt_x</p:attrName>
                                          <p:attrName>ppt_y</p:attrName>
                                        </p:attrNameLst>
                                      </p:cBhvr>
                                      <p:rCtr x="-25573" y="41551"/>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4.375E-6 2.77556E-17 L 0.04101 0.69931 " pathEditMode="relative" rAng="0" ptsTypes="AA">
                                      <p:cBhvr>
                                        <p:cTn id="32" dur="2000" fill="hold"/>
                                        <p:tgtEl>
                                          <p:spTgt spid="12"/>
                                        </p:tgtEl>
                                        <p:attrNameLst>
                                          <p:attrName>ppt_x</p:attrName>
                                          <p:attrName>ppt_y</p:attrName>
                                        </p:attrNameLst>
                                      </p:cBhvr>
                                      <p:rCtr x="2044" y="34954"/>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375E-6 1.11111E-6 L -0.1707 0.59653 " pathEditMode="relative" rAng="0" ptsTypes="AA">
                                      <p:cBhvr>
                                        <p:cTn id="41" dur="2000" fill="hold"/>
                                        <p:tgtEl>
                                          <p:spTgt spid="13"/>
                                        </p:tgtEl>
                                        <p:attrNameLst>
                                          <p:attrName>ppt_x</p:attrName>
                                          <p:attrName>ppt_y</p:attrName>
                                        </p:attrNameLst>
                                      </p:cBhvr>
                                      <p:rCtr x="-8542" y="29815"/>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3.125E-6 2.77556E-17 L -0.45508 0.57292 " pathEditMode="relative" rAng="0" ptsTypes="AA">
                                      <p:cBhvr>
                                        <p:cTn id="50" dur="2000" fill="hold"/>
                                        <p:tgtEl>
                                          <p:spTgt spid="14"/>
                                        </p:tgtEl>
                                        <p:attrNameLst>
                                          <p:attrName>ppt_x</p:attrName>
                                          <p:attrName>ppt_y</p:attrName>
                                        </p:attrNameLst>
                                      </p:cBhvr>
                                      <p:rCtr x="-22760" y="28634"/>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6.25E-7 -1.11111E-6 L 0.33945 0.4632 " pathEditMode="relative" rAng="0" ptsTypes="AA">
                                      <p:cBhvr>
                                        <p:cTn id="59" dur="2000" fill="hold"/>
                                        <p:tgtEl>
                                          <p:spTgt spid="21"/>
                                        </p:tgtEl>
                                        <p:attrNameLst>
                                          <p:attrName>ppt_x</p:attrName>
                                          <p:attrName>ppt_y</p:attrName>
                                        </p:attrNameLst>
                                      </p:cBhvr>
                                      <p:rCtr x="16966" y="2314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3.125E-6 0 L 0.02461 0.51875 " pathEditMode="relative" rAng="0" ptsTypes="AA">
                                      <p:cBhvr>
                                        <p:cTn id="68" dur="2000" fill="hold"/>
                                        <p:tgtEl>
                                          <p:spTgt spid="32"/>
                                        </p:tgtEl>
                                        <p:attrNameLst>
                                          <p:attrName>ppt_x</p:attrName>
                                          <p:attrName>ppt_y</p:attrName>
                                        </p:attrNameLst>
                                      </p:cBhvr>
                                      <p:rCtr x="1224" y="25926"/>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11111E-6 L 0.32304 0.55903 " pathEditMode="relative" rAng="0" ptsTypes="AA">
                                      <p:cBhvr>
                                        <p:cTn id="77" dur="2000" fill="hold"/>
                                        <p:tgtEl>
                                          <p:spTgt spid="34"/>
                                        </p:tgtEl>
                                        <p:attrNameLst>
                                          <p:attrName>ppt_x</p:attrName>
                                          <p:attrName>ppt_y</p:attrName>
                                        </p:attrNameLst>
                                      </p:cBhvr>
                                      <p:rCtr x="16146" y="27940"/>
                                    </p:animMotion>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3.125E-6 0 L 0.18399 0.63681 " pathEditMode="relative" rAng="0" ptsTypes="AA">
                                      <p:cBhvr>
                                        <p:cTn id="86" dur="2000" fill="hold"/>
                                        <p:tgtEl>
                                          <p:spTgt spid="35"/>
                                        </p:tgtEl>
                                        <p:attrNameLst>
                                          <p:attrName>ppt_x</p:attrName>
                                          <p:attrName>ppt_y</p:attrName>
                                        </p:attrNameLst>
                                      </p:cBhvr>
                                      <p:rCtr x="9193" y="31829"/>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1" nodeType="clickEffect">
                                  <p:stCondLst>
                                    <p:cond delay="0"/>
                                  </p:stCondLst>
                                  <p:childTnLst>
                                    <p:animMotion origin="layout" path="M -3.95833E-6 3.33333E-6 L -0.35911 0.43819 " pathEditMode="relative" rAng="0" ptsTypes="AA">
                                      <p:cBhvr>
                                        <p:cTn id="95" dur="2000" fill="hold"/>
                                        <p:tgtEl>
                                          <p:spTgt spid="2"/>
                                        </p:tgtEl>
                                        <p:attrNameLst>
                                          <p:attrName>ppt_x</p:attrName>
                                          <p:attrName>ppt_y</p:attrName>
                                        </p:attrNameLst>
                                      </p:cBhvr>
                                      <p:rCtr x="-17956" y="21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0" grpId="1"/>
      <p:bldP spid="12" grpId="0"/>
      <p:bldP spid="12" grpId="1"/>
      <p:bldP spid="13" grpId="0"/>
      <p:bldP spid="13" grpId="1"/>
      <p:bldP spid="14" grpId="0"/>
      <p:bldP spid="14" grpId="1"/>
      <p:bldP spid="21" grpId="0"/>
      <p:bldP spid="21" grpId="1"/>
      <p:bldP spid="32" grpId="0"/>
      <p:bldP spid="32" grpId="1"/>
      <p:bldP spid="34" grpId="0"/>
      <p:bldP spid="34" grpId="1"/>
      <p:bldP spid="35" grpId="0"/>
      <p:bldP spid="35"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5">
            <a:extLst>
              <a:ext uri="{FF2B5EF4-FFF2-40B4-BE49-F238E27FC236}">
                <a16:creationId xmlns:a16="http://schemas.microsoft.com/office/drawing/2014/main" id="{D3CF00B9-B038-4EF2-940B-71A4E9EFDB50}"/>
              </a:ext>
            </a:extLst>
          </p:cNvPr>
          <p:cNvSpPr txBox="1"/>
          <p:nvPr/>
        </p:nvSpPr>
        <p:spPr>
          <a:xfrm>
            <a:off x="-910590" y="4485623"/>
            <a:ext cx="6096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Calibri" panose="020F0502020204030204"/>
                <a:ea typeface="+mn-ea"/>
                <a:cs typeface="+mn-cs"/>
              </a:rPr>
              <a:t>8</a:t>
            </a:r>
          </a:p>
        </p:txBody>
      </p:sp>
      <p:sp>
        <p:nvSpPr>
          <p:cNvPr id="2" name="TextBox 1">
            <a:extLst>
              <a:ext uri="{FF2B5EF4-FFF2-40B4-BE49-F238E27FC236}">
                <a16:creationId xmlns:a16="http://schemas.microsoft.com/office/drawing/2014/main" id="{961795F0-E296-D622-6864-D820984B15C4}"/>
              </a:ext>
            </a:extLst>
          </p:cNvPr>
          <p:cNvSpPr txBox="1"/>
          <p:nvPr/>
        </p:nvSpPr>
        <p:spPr>
          <a:xfrm>
            <a:off x="723900" y="447675"/>
            <a:ext cx="10820400"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Ánh nắng lướt đi rất nhanh, đổi màu thoăn thoắt: vàng ruộm trên cánh đồng thơm nồng mùa gặt, nâu sẫm trên luống đất vừa gieo hạt, đỏ rực trên mái ngói, xanh mướt trên những vườn cây um tùm,... Đi qua đồng cỏ, bất chợt nắng thấy cái gì nhỏ xíu, tròn xoe nấp kín đáo trong một ngọn cỏ. Nắng đậu xuống nhè nhẹ, chậm rãi. À, thì ra là một giọt sương bé nhỏ không chịu tan đi dù mặt trời đã lên cao.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Ngọc Minh)</a:t>
            </a:r>
          </a:p>
        </p:txBody>
      </p:sp>
      <p:grpSp>
        <p:nvGrpSpPr>
          <p:cNvPr id="11" name="Group 10">
            <a:extLst>
              <a:ext uri="{FF2B5EF4-FFF2-40B4-BE49-F238E27FC236}">
                <a16:creationId xmlns:a16="http://schemas.microsoft.com/office/drawing/2014/main" id="{46FB6ED6-140B-0669-0AB7-1A758F2DD33B}"/>
              </a:ext>
            </a:extLst>
          </p:cNvPr>
          <p:cNvGrpSpPr/>
          <p:nvPr/>
        </p:nvGrpSpPr>
        <p:grpSpPr>
          <a:xfrm>
            <a:off x="3880367" y="4451488"/>
            <a:ext cx="3951605" cy="1866900"/>
            <a:chOff x="4239491" y="2666650"/>
            <a:chExt cx="3333168" cy="1704808"/>
          </a:xfrm>
        </p:grpSpPr>
        <p:pic>
          <p:nvPicPr>
            <p:cNvPr id="12" name="Picture 11">
              <a:extLst>
                <a:ext uri="{FF2B5EF4-FFF2-40B4-BE49-F238E27FC236}">
                  <a16:creationId xmlns:a16="http://schemas.microsoft.com/office/drawing/2014/main" id="{CF57597D-E159-20CF-F221-E453995ED4C0}"/>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39491" y="2666650"/>
              <a:ext cx="3267547" cy="1704808"/>
            </a:xfrm>
            <a:prstGeom prst="rect">
              <a:avLst/>
            </a:prstGeom>
          </p:spPr>
        </p:pic>
        <p:sp>
          <p:nvSpPr>
            <p:cNvPr id="14" name="TextBox 13">
              <a:extLst>
                <a:ext uri="{FF2B5EF4-FFF2-40B4-BE49-F238E27FC236}">
                  <a16:creationId xmlns:a16="http://schemas.microsoft.com/office/drawing/2014/main" id="{FE459AC3-42BB-57CE-860F-E8707245C028}"/>
                </a:ext>
              </a:extLst>
            </p:cNvPr>
            <p:cNvSpPr txBox="1"/>
            <p:nvPr/>
          </p:nvSpPr>
          <p:spPr>
            <a:xfrm>
              <a:off x="4553086" y="3464599"/>
              <a:ext cx="3019573" cy="8712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ngữ</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chỉ</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đặc</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điểm</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hoạt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động</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 name="TextBox 3">
            <a:extLst>
              <a:ext uri="{FF2B5EF4-FFF2-40B4-BE49-F238E27FC236}">
                <a16:creationId xmlns:a16="http://schemas.microsoft.com/office/drawing/2014/main" id="{676BCD89-1757-C40E-0FCE-390695080FF0}"/>
              </a:ext>
            </a:extLst>
          </p:cNvPr>
          <p:cNvSpPr txBox="1"/>
          <p:nvPr/>
        </p:nvSpPr>
        <p:spPr>
          <a:xfrm>
            <a:off x="4019549" y="447675"/>
            <a:ext cx="2619375" cy="523220"/>
          </a:xfrm>
          <a:prstGeom prst="rect">
            <a:avLst/>
          </a:prstGeom>
          <a:noFill/>
        </p:spPr>
        <p:txBody>
          <a:bodyPr wrap="square" rtlCol="0">
            <a:spAutoFit/>
          </a:bodyPr>
          <a:lstStyle/>
          <a:p>
            <a:r>
              <a:rPr lang="en-US" sz="2800" dirty="0" err="1">
                <a:solidFill>
                  <a:srgbClr val="FF0000"/>
                </a:solidFill>
              </a:rPr>
              <a:t>nhanh</a:t>
            </a:r>
            <a:endParaRPr lang="en-US" sz="2800" dirty="0">
              <a:solidFill>
                <a:srgbClr val="FF0000"/>
              </a:solidFill>
            </a:endParaRPr>
          </a:p>
        </p:txBody>
      </p:sp>
      <p:sp>
        <p:nvSpPr>
          <p:cNvPr id="5" name="TextBox 4">
            <a:extLst>
              <a:ext uri="{FF2B5EF4-FFF2-40B4-BE49-F238E27FC236}">
                <a16:creationId xmlns:a16="http://schemas.microsoft.com/office/drawing/2014/main" id="{63BE6FBD-A5D1-929D-0384-B38200E48EB2}"/>
              </a:ext>
            </a:extLst>
          </p:cNvPr>
          <p:cNvSpPr txBox="1"/>
          <p:nvPr/>
        </p:nvSpPr>
        <p:spPr>
          <a:xfrm>
            <a:off x="6400799" y="457200"/>
            <a:ext cx="2619375" cy="523220"/>
          </a:xfrm>
          <a:prstGeom prst="rect">
            <a:avLst/>
          </a:prstGeom>
          <a:noFill/>
        </p:spPr>
        <p:txBody>
          <a:bodyPr wrap="square" rtlCol="0">
            <a:spAutoFit/>
          </a:bodyPr>
          <a:lstStyle/>
          <a:p>
            <a:r>
              <a:rPr lang="en-US" sz="2800" dirty="0" err="1">
                <a:solidFill>
                  <a:srgbClr val="FF0000"/>
                </a:solidFill>
              </a:rPr>
              <a:t>thoăn</a:t>
            </a:r>
            <a:r>
              <a:rPr lang="en-US" sz="2800" dirty="0">
                <a:solidFill>
                  <a:srgbClr val="FF0000"/>
                </a:solidFill>
              </a:rPr>
              <a:t> </a:t>
            </a:r>
            <a:r>
              <a:rPr lang="en-US" sz="2800" dirty="0" err="1">
                <a:solidFill>
                  <a:srgbClr val="FF0000"/>
                </a:solidFill>
              </a:rPr>
              <a:t>thoắt</a:t>
            </a:r>
            <a:endParaRPr lang="en-US" sz="2800" dirty="0">
              <a:solidFill>
                <a:srgbClr val="FF0000"/>
              </a:solidFill>
            </a:endParaRPr>
          </a:p>
        </p:txBody>
      </p:sp>
      <p:sp>
        <p:nvSpPr>
          <p:cNvPr id="6" name="TextBox 5">
            <a:extLst>
              <a:ext uri="{FF2B5EF4-FFF2-40B4-BE49-F238E27FC236}">
                <a16:creationId xmlns:a16="http://schemas.microsoft.com/office/drawing/2014/main" id="{2B444FC8-87E8-977A-512D-13D5F63B5720}"/>
              </a:ext>
            </a:extLst>
          </p:cNvPr>
          <p:cNvSpPr txBox="1"/>
          <p:nvPr/>
        </p:nvSpPr>
        <p:spPr>
          <a:xfrm>
            <a:off x="8629649" y="1733550"/>
            <a:ext cx="2619375" cy="523220"/>
          </a:xfrm>
          <a:prstGeom prst="rect">
            <a:avLst/>
          </a:prstGeom>
          <a:noFill/>
        </p:spPr>
        <p:txBody>
          <a:bodyPr wrap="square" rtlCol="0">
            <a:spAutoFit/>
          </a:bodyPr>
          <a:lstStyle/>
          <a:p>
            <a:r>
              <a:rPr lang="en-US" sz="2800" dirty="0" err="1">
                <a:solidFill>
                  <a:srgbClr val="FF0000"/>
                </a:solidFill>
              </a:rPr>
              <a:t>kín</a:t>
            </a:r>
            <a:r>
              <a:rPr lang="en-US" sz="2800" dirty="0">
                <a:solidFill>
                  <a:srgbClr val="FF0000"/>
                </a:solidFill>
              </a:rPr>
              <a:t> </a:t>
            </a:r>
            <a:r>
              <a:rPr lang="en-US" sz="2800" dirty="0" err="1">
                <a:solidFill>
                  <a:srgbClr val="FF0000"/>
                </a:solidFill>
              </a:rPr>
              <a:t>đáo</a:t>
            </a:r>
            <a:endParaRPr lang="en-US" sz="2800" dirty="0">
              <a:solidFill>
                <a:srgbClr val="FF0000"/>
              </a:solidFill>
            </a:endParaRPr>
          </a:p>
        </p:txBody>
      </p:sp>
      <p:sp>
        <p:nvSpPr>
          <p:cNvPr id="7" name="TextBox 6">
            <a:extLst>
              <a:ext uri="{FF2B5EF4-FFF2-40B4-BE49-F238E27FC236}">
                <a16:creationId xmlns:a16="http://schemas.microsoft.com/office/drawing/2014/main" id="{EA90E5B3-9048-2234-0E83-CA4152B43E45}"/>
              </a:ext>
            </a:extLst>
          </p:cNvPr>
          <p:cNvSpPr txBox="1"/>
          <p:nvPr/>
        </p:nvSpPr>
        <p:spPr>
          <a:xfrm>
            <a:off x="4591049" y="2162175"/>
            <a:ext cx="2619375" cy="523220"/>
          </a:xfrm>
          <a:prstGeom prst="rect">
            <a:avLst/>
          </a:prstGeom>
          <a:noFill/>
        </p:spPr>
        <p:txBody>
          <a:bodyPr wrap="square" rtlCol="0">
            <a:spAutoFit/>
          </a:bodyPr>
          <a:lstStyle/>
          <a:p>
            <a:r>
              <a:rPr lang="en-US" sz="2800" dirty="0" err="1">
                <a:solidFill>
                  <a:srgbClr val="FF0000"/>
                </a:solidFill>
              </a:rPr>
              <a:t>nhè</a:t>
            </a:r>
            <a:r>
              <a:rPr lang="en-US" sz="2800" dirty="0">
                <a:solidFill>
                  <a:srgbClr val="FF0000"/>
                </a:solidFill>
              </a:rPr>
              <a:t> </a:t>
            </a:r>
            <a:r>
              <a:rPr lang="en-US" sz="2800" dirty="0" err="1">
                <a:solidFill>
                  <a:srgbClr val="FF0000"/>
                </a:solidFill>
              </a:rPr>
              <a:t>nhẹ</a:t>
            </a:r>
            <a:endParaRPr lang="en-US" sz="2800" dirty="0">
              <a:solidFill>
                <a:srgbClr val="FF0000"/>
              </a:solidFill>
            </a:endParaRPr>
          </a:p>
        </p:txBody>
      </p:sp>
      <p:sp>
        <p:nvSpPr>
          <p:cNvPr id="9" name="TextBox 8">
            <a:extLst>
              <a:ext uri="{FF2B5EF4-FFF2-40B4-BE49-F238E27FC236}">
                <a16:creationId xmlns:a16="http://schemas.microsoft.com/office/drawing/2014/main" id="{A005C4AC-879A-245B-DD06-6803C376D18E}"/>
              </a:ext>
            </a:extLst>
          </p:cNvPr>
          <p:cNvSpPr txBox="1"/>
          <p:nvPr/>
        </p:nvSpPr>
        <p:spPr>
          <a:xfrm>
            <a:off x="6010274" y="2152650"/>
            <a:ext cx="2619375" cy="523220"/>
          </a:xfrm>
          <a:prstGeom prst="rect">
            <a:avLst/>
          </a:prstGeom>
          <a:noFill/>
        </p:spPr>
        <p:txBody>
          <a:bodyPr wrap="square" rtlCol="0">
            <a:spAutoFit/>
          </a:bodyPr>
          <a:lstStyle/>
          <a:p>
            <a:r>
              <a:rPr lang="en-US" sz="2800" dirty="0" err="1">
                <a:solidFill>
                  <a:srgbClr val="FF0000"/>
                </a:solidFill>
              </a:rPr>
              <a:t>chậm</a:t>
            </a:r>
            <a:r>
              <a:rPr lang="en-US" sz="2800" dirty="0">
                <a:solidFill>
                  <a:srgbClr val="FF0000"/>
                </a:solidFill>
              </a:rPr>
              <a:t> </a:t>
            </a:r>
            <a:r>
              <a:rPr lang="en-US" sz="2800" dirty="0" err="1">
                <a:solidFill>
                  <a:srgbClr val="FF0000"/>
                </a:solidFill>
              </a:rPr>
              <a:t>rãi</a:t>
            </a:r>
            <a:endParaRPr lang="en-US" sz="2800" dirty="0">
              <a:solidFill>
                <a:srgbClr val="FF0000"/>
              </a:solidFill>
            </a:endParaRPr>
          </a:p>
        </p:txBody>
      </p:sp>
      <p:sp>
        <p:nvSpPr>
          <p:cNvPr id="15" name="TextBox 14">
            <a:extLst>
              <a:ext uri="{FF2B5EF4-FFF2-40B4-BE49-F238E27FC236}">
                <a16:creationId xmlns:a16="http://schemas.microsoft.com/office/drawing/2014/main" id="{F6637C7E-AA8B-9168-3050-AADD290AC24B}"/>
              </a:ext>
            </a:extLst>
          </p:cNvPr>
          <p:cNvSpPr txBox="1"/>
          <p:nvPr/>
        </p:nvSpPr>
        <p:spPr>
          <a:xfrm>
            <a:off x="7096124" y="2581275"/>
            <a:ext cx="2619375" cy="523220"/>
          </a:xfrm>
          <a:prstGeom prst="rect">
            <a:avLst/>
          </a:prstGeom>
          <a:noFill/>
        </p:spPr>
        <p:txBody>
          <a:bodyPr wrap="square" rtlCol="0">
            <a:spAutoFit/>
          </a:bodyPr>
          <a:lstStyle/>
          <a:p>
            <a:r>
              <a:rPr lang="en-US" sz="2800" dirty="0" err="1">
                <a:solidFill>
                  <a:srgbClr val="FF0000"/>
                </a:solidFill>
              </a:rPr>
              <a:t>cao</a:t>
            </a:r>
            <a:endParaRPr lang="en-US" sz="2800" dirty="0">
              <a:solidFill>
                <a:srgbClr val="FF0000"/>
              </a:solidFill>
            </a:endParaRPr>
          </a:p>
        </p:txBody>
      </p:sp>
    </p:spTree>
    <p:extLst>
      <p:ext uri="{BB962C8B-B14F-4D97-AF65-F5344CB8AC3E}">
        <p14:creationId xmlns:p14="http://schemas.microsoft.com/office/powerpoint/2010/main" val="2978267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6.25E-7 -2.22222E-6 L -0.1168 0.79097 " pathEditMode="relative" rAng="0" ptsTypes="AA">
                                      <p:cBhvr>
                                        <p:cTn id="23" dur="2000" fill="hold"/>
                                        <p:tgtEl>
                                          <p:spTgt spid="4"/>
                                        </p:tgtEl>
                                        <p:attrNameLst>
                                          <p:attrName>ppt_x</p:attrName>
                                          <p:attrName>ppt_y</p:attrName>
                                        </p:attrNameLst>
                                      </p:cBhvr>
                                      <p:rCtr x="-5846" y="39537"/>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1.875E-6 -1.11111E-6 L -0.32695 0.66042 " pathEditMode="relative" rAng="0" ptsTypes="AA">
                                      <p:cBhvr>
                                        <p:cTn id="32" dur="2000" fill="hold"/>
                                        <p:tgtEl>
                                          <p:spTgt spid="5"/>
                                        </p:tgtEl>
                                        <p:attrNameLst>
                                          <p:attrName>ppt_x</p:attrName>
                                          <p:attrName>ppt_y</p:attrName>
                                        </p:attrNameLst>
                                      </p:cBhvr>
                                      <p:rCtr x="-16354" y="33009"/>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375E-6 -2.22222E-6 L -0.35898 0.37847 " pathEditMode="relative" rAng="0" ptsTypes="AA">
                                      <p:cBhvr>
                                        <p:cTn id="41" dur="2000" fill="hold"/>
                                        <p:tgtEl>
                                          <p:spTgt spid="6"/>
                                        </p:tgtEl>
                                        <p:attrNameLst>
                                          <p:attrName>ppt_x</p:attrName>
                                          <p:attrName>ppt_y</p:attrName>
                                        </p:attrNameLst>
                                      </p:cBhvr>
                                      <p:rCtr x="-17956" y="18912"/>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2.22222E-6 L 0.19415 0.34792 " pathEditMode="relative" rAng="0" ptsTypes="AA">
                                      <p:cBhvr>
                                        <p:cTn id="50" dur="2000" fill="hold"/>
                                        <p:tgtEl>
                                          <p:spTgt spid="7"/>
                                        </p:tgtEl>
                                        <p:attrNameLst>
                                          <p:attrName>ppt_x</p:attrName>
                                          <p:attrName>ppt_y</p:attrName>
                                        </p:attrNameLst>
                                      </p:cBhvr>
                                      <p:rCtr x="9701" y="17384"/>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grpId="1" nodeType="clickEffect">
                                  <p:stCondLst>
                                    <p:cond delay="0"/>
                                  </p:stCondLst>
                                  <p:childTnLst>
                                    <p:animMotion origin="layout" path="M -6.25E-7 -3.33333E-6 L 0.13555 0.43959 " pathEditMode="relative" rAng="0" ptsTypes="AA">
                                      <p:cBhvr>
                                        <p:cTn id="59" dur="2000" fill="hold"/>
                                        <p:tgtEl>
                                          <p:spTgt spid="9"/>
                                        </p:tgtEl>
                                        <p:attrNameLst>
                                          <p:attrName>ppt_x</p:attrName>
                                          <p:attrName>ppt_y</p:attrName>
                                        </p:attrNameLst>
                                      </p:cBhvr>
                                      <p:rCtr x="6771" y="2196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1" nodeType="clickEffect">
                                  <p:stCondLst>
                                    <p:cond delay="0"/>
                                  </p:stCondLst>
                                  <p:childTnLst>
                                    <p:animMotion origin="layout" path="M -3.125E-6 -3.33333E-6 L 0.06055 0.46875 " pathEditMode="relative" rAng="0" ptsTypes="AA">
                                      <p:cBhvr>
                                        <p:cTn id="68" dur="2000" fill="hold"/>
                                        <p:tgtEl>
                                          <p:spTgt spid="15"/>
                                        </p:tgtEl>
                                        <p:attrNameLst>
                                          <p:attrName>ppt_x</p:attrName>
                                          <p:attrName>ppt_y</p:attrName>
                                        </p:attrNameLst>
                                      </p:cBhvr>
                                      <p:rCtr x="3021" y="2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P spid="5" grpId="1"/>
      <p:bldP spid="6" grpId="0"/>
      <p:bldP spid="6" grpId="1"/>
      <p:bldP spid="7" grpId="0"/>
      <p:bldP spid="7" grpId="1"/>
      <p:bldP spid="9" grpId="0"/>
      <p:bldP spid="9" grpId="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C93C715-6D86-727E-E7A5-212B99BAA136}"/>
              </a:ext>
            </a:extLst>
          </p:cNvPr>
          <p:cNvSpPr/>
          <p:nvPr/>
        </p:nvSpPr>
        <p:spPr>
          <a:xfrm>
            <a:off x="4401878" y="1095153"/>
            <a:ext cx="2402959" cy="1158948"/>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mbria" panose="02040503050406030204" pitchFamily="18" charset="0"/>
                <a:ea typeface="Cambria" panose="02040503050406030204" pitchFamily="18" charset="0"/>
              </a:rPr>
              <a:t>Từ</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chỉ</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đặc</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điểm</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9148B146-8E3F-B59E-BA43-0A2ECBF0CDA8}"/>
              </a:ext>
            </a:extLst>
          </p:cNvPr>
          <p:cNvCxnSpPr>
            <a:stCxn id="4" idx="6"/>
          </p:cNvCxnSpPr>
          <p:nvPr/>
        </p:nvCxnSpPr>
        <p:spPr>
          <a:xfrm flipV="1">
            <a:off x="6804837" y="978195"/>
            <a:ext cx="467834" cy="69643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7DC0299-477E-4321-25E8-FD6778702AE1}"/>
              </a:ext>
            </a:extLst>
          </p:cNvPr>
          <p:cNvSpPr/>
          <p:nvPr/>
        </p:nvSpPr>
        <p:spPr>
          <a:xfrm>
            <a:off x="7262038" y="669850"/>
            <a:ext cx="1637414" cy="62732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Cambria" panose="02040503050406030204" pitchFamily="18" charset="0"/>
                <a:ea typeface="Cambria" panose="02040503050406030204" pitchFamily="18" charset="0"/>
              </a:rPr>
              <a:t>Sự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vật</a:t>
            </a:r>
            <a:endParaRPr lang="en-US" sz="3600" dirty="0">
              <a:solidFill>
                <a:srgbClr val="FF0000"/>
              </a:solidFill>
              <a:latin typeface="Cambria" panose="02040503050406030204" pitchFamily="18" charset="0"/>
              <a:ea typeface="Cambria" panose="02040503050406030204" pitchFamily="18" charset="0"/>
            </a:endParaRPr>
          </a:p>
        </p:txBody>
      </p:sp>
      <p:cxnSp>
        <p:nvCxnSpPr>
          <p:cNvPr id="10" name="Straight Arrow Connector 9">
            <a:extLst>
              <a:ext uri="{FF2B5EF4-FFF2-40B4-BE49-F238E27FC236}">
                <a16:creationId xmlns:a16="http://schemas.microsoft.com/office/drawing/2014/main" id="{56D475E7-C049-9542-05A9-BB12A7747FAC}"/>
              </a:ext>
            </a:extLst>
          </p:cNvPr>
          <p:cNvCxnSpPr>
            <a:cxnSpLocks/>
            <a:stCxn id="4" idx="6"/>
          </p:cNvCxnSpPr>
          <p:nvPr/>
        </p:nvCxnSpPr>
        <p:spPr>
          <a:xfrm>
            <a:off x="6804837" y="1674627"/>
            <a:ext cx="531629" cy="28176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50ADD79-CB6B-CA86-FCAB-7CFC39C012B4}"/>
              </a:ext>
            </a:extLst>
          </p:cNvPr>
          <p:cNvSpPr/>
          <p:nvPr/>
        </p:nvSpPr>
        <p:spPr>
          <a:xfrm>
            <a:off x="7325832" y="1648045"/>
            <a:ext cx="2913321" cy="62732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Cambria" panose="02040503050406030204" pitchFamily="18" charset="0"/>
                <a:ea typeface="Cambria" panose="02040503050406030204" pitchFamily="18" charset="0"/>
              </a:rPr>
              <a:t>Hoạt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động</a:t>
            </a:r>
            <a:endParaRPr lang="en-US" sz="3600" dirty="0">
              <a:solidFill>
                <a:srgbClr val="FF0000"/>
              </a:solidFill>
              <a:latin typeface="Cambria" panose="02040503050406030204" pitchFamily="18" charset="0"/>
              <a:ea typeface="Cambria" panose="02040503050406030204" pitchFamily="18" charset="0"/>
            </a:endParaRPr>
          </a:p>
        </p:txBody>
      </p:sp>
      <p:cxnSp>
        <p:nvCxnSpPr>
          <p:cNvPr id="13" name="Straight Arrow Connector 12">
            <a:extLst>
              <a:ext uri="{FF2B5EF4-FFF2-40B4-BE49-F238E27FC236}">
                <a16:creationId xmlns:a16="http://schemas.microsoft.com/office/drawing/2014/main" id="{51C3028C-D8BB-B009-6FDF-BCC8EAE687FD}"/>
              </a:ext>
            </a:extLst>
          </p:cNvPr>
          <p:cNvCxnSpPr>
            <a:cxnSpLocks/>
            <a:stCxn id="4" idx="6"/>
          </p:cNvCxnSpPr>
          <p:nvPr/>
        </p:nvCxnSpPr>
        <p:spPr>
          <a:xfrm>
            <a:off x="6804837" y="1674627"/>
            <a:ext cx="520996" cy="130248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7B793BC4-5EB6-C7BC-2923-33748DF94E08}"/>
              </a:ext>
            </a:extLst>
          </p:cNvPr>
          <p:cNvSpPr/>
          <p:nvPr/>
        </p:nvSpPr>
        <p:spPr>
          <a:xfrm>
            <a:off x="7315199" y="2668770"/>
            <a:ext cx="2913321" cy="62732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Cambria" panose="02040503050406030204" pitchFamily="18" charset="0"/>
                <a:ea typeface="Cambria" panose="02040503050406030204" pitchFamily="18" charset="0"/>
              </a:rPr>
              <a:t>Trạng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thái</a:t>
            </a:r>
            <a:endParaRPr lang="en-US" sz="3600" dirty="0">
              <a:solidFill>
                <a:srgbClr val="FF0000"/>
              </a:solidFill>
              <a:latin typeface="Cambria" panose="02040503050406030204" pitchFamily="18" charset="0"/>
              <a:ea typeface="Cambria" panose="02040503050406030204" pitchFamily="18" charset="0"/>
            </a:endParaRPr>
          </a:p>
        </p:txBody>
      </p:sp>
      <p:sp>
        <p:nvSpPr>
          <p:cNvPr id="16" name="Arrow: Left 15">
            <a:extLst>
              <a:ext uri="{FF2B5EF4-FFF2-40B4-BE49-F238E27FC236}">
                <a16:creationId xmlns:a16="http://schemas.microsoft.com/office/drawing/2014/main" id="{BA742E17-1A83-6807-0BAC-5BFCEDBC08F3}"/>
              </a:ext>
            </a:extLst>
          </p:cNvPr>
          <p:cNvSpPr/>
          <p:nvPr/>
        </p:nvSpPr>
        <p:spPr>
          <a:xfrm>
            <a:off x="3551275" y="1392864"/>
            <a:ext cx="776176" cy="60605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669EB6-3EE3-17BD-9722-41AB0FD066A1}"/>
              </a:ext>
            </a:extLst>
          </p:cNvPr>
          <p:cNvSpPr/>
          <p:nvPr/>
        </p:nvSpPr>
        <p:spPr>
          <a:xfrm>
            <a:off x="1775638" y="1095154"/>
            <a:ext cx="1733106" cy="1084520"/>
          </a:xfrm>
          <a:prstGeom prst="rect">
            <a:avLst/>
          </a:prstGeom>
          <a:solidFill>
            <a:srgbClr val="F6A2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Tính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endParaRPr lang="en-US" sz="3200" b="1" dirty="0">
              <a:solidFill>
                <a:srgbClr val="002060"/>
              </a:solidFill>
              <a:latin typeface="Cambria" panose="02040503050406030204" pitchFamily="18" charset="0"/>
              <a:ea typeface="Cambria" panose="02040503050406030204" pitchFamily="18" charset="0"/>
            </a:endParaRPr>
          </a:p>
        </p:txBody>
      </p:sp>
      <p:grpSp>
        <p:nvGrpSpPr>
          <p:cNvPr id="18" name="Nhóm 12">
            <a:extLst>
              <a:ext uri="{FF2B5EF4-FFF2-40B4-BE49-F238E27FC236}">
                <a16:creationId xmlns:a16="http://schemas.microsoft.com/office/drawing/2014/main" id="{AC73109C-D54C-F3A0-EABA-4577691AC547}"/>
              </a:ext>
            </a:extLst>
          </p:cNvPr>
          <p:cNvGrpSpPr/>
          <p:nvPr/>
        </p:nvGrpSpPr>
        <p:grpSpPr>
          <a:xfrm>
            <a:off x="0" y="3686692"/>
            <a:ext cx="11841484" cy="2687970"/>
            <a:chOff x="-18739" y="2646250"/>
            <a:chExt cx="17762225" cy="5529234"/>
          </a:xfrm>
        </p:grpSpPr>
        <p:grpSp>
          <p:nvGrpSpPr>
            <p:cNvPr id="19" name="Nhóm 11">
              <a:extLst>
                <a:ext uri="{FF2B5EF4-FFF2-40B4-BE49-F238E27FC236}">
                  <a16:creationId xmlns:a16="http://schemas.microsoft.com/office/drawing/2014/main" id="{18E6AE6A-37BF-525A-C1E2-8D705A699D85}"/>
                </a:ext>
              </a:extLst>
            </p:cNvPr>
            <p:cNvGrpSpPr/>
            <p:nvPr/>
          </p:nvGrpSpPr>
          <p:grpSpPr>
            <a:xfrm>
              <a:off x="762000" y="3176940"/>
              <a:ext cx="16981486" cy="4998544"/>
              <a:chOff x="3433620" y="3582290"/>
              <a:chExt cx="12930861" cy="3619205"/>
            </a:xfrm>
          </p:grpSpPr>
          <p:sp>
            <p:nvSpPr>
              <p:cNvPr id="21" name="Hình chữ nhật: Góc Tròn 1">
                <a:extLst>
                  <a:ext uri="{FF2B5EF4-FFF2-40B4-BE49-F238E27FC236}">
                    <a16:creationId xmlns:a16="http://schemas.microsoft.com/office/drawing/2014/main" id="{41821AC5-F179-A6B2-D63E-47C6C23274C8}"/>
                  </a:ext>
                </a:extLst>
              </p:cNvPr>
              <p:cNvSpPr/>
              <p:nvPr/>
            </p:nvSpPr>
            <p:spPr>
              <a:xfrm>
                <a:off x="3715281" y="3708977"/>
                <a:ext cx="12649200" cy="3492518"/>
              </a:xfrm>
              <a:prstGeom prst="roundRect">
                <a:avLst/>
              </a:prstGeom>
              <a:solidFill>
                <a:srgbClr val="639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sp>
            <p:nvSpPr>
              <p:cNvPr id="22" name="Hình chữ nhật: Góc Tròn 2">
                <a:extLst>
                  <a:ext uri="{FF2B5EF4-FFF2-40B4-BE49-F238E27FC236}">
                    <a16:creationId xmlns:a16="http://schemas.microsoft.com/office/drawing/2014/main" id="{51EE1D62-4D79-7CF3-0821-E6B7C8A11591}"/>
                  </a:ext>
                </a:extLst>
              </p:cNvPr>
              <p:cNvSpPr/>
              <p:nvPr/>
            </p:nvSpPr>
            <p:spPr>
              <a:xfrm>
                <a:off x="3433620" y="3582290"/>
                <a:ext cx="12649200" cy="3371397"/>
              </a:xfrm>
              <a:prstGeom prst="roundRect">
                <a:avLst/>
              </a:prstGeom>
              <a:solidFill>
                <a:srgbClr val="E8E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vi-VN" sz="1200">
                  <a:solidFill>
                    <a:prstClr val="white"/>
                  </a:solidFill>
                  <a:latin typeface="Arial" panose="020B0604020202020204" pitchFamily="34" charset="0"/>
                </a:endParaRPr>
              </a:p>
            </p:txBody>
          </p:sp>
        </p:grpSp>
        <p:pic>
          <p:nvPicPr>
            <p:cNvPr id="20" name="Picture 2">
              <a:extLst>
                <a:ext uri="{FF2B5EF4-FFF2-40B4-BE49-F238E27FC236}">
                  <a16:creationId xmlns:a16="http://schemas.microsoft.com/office/drawing/2014/main" id="{FCB62F50-B1AD-F116-7304-9F83BB0C8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1" t="4508" r="19823" b="2431"/>
            <a:stretch/>
          </p:blipFill>
          <p:spPr bwMode="auto">
            <a:xfrm rot="20351852">
              <a:off x="-18739" y="2646250"/>
              <a:ext cx="1805221" cy="336102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Hình chữ nhật 4">
            <a:extLst>
              <a:ext uri="{FF2B5EF4-FFF2-40B4-BE49-F238E27FC236}">
                <a16:creationId xmlns:a16="http://schemas.microsoft.com/office/drawing/2014/main" id="{490A9466-EA81-5175-06D1-F03B950EC840}"/>
              </a:ext>
            </a:extLst>
          </p:cNvPr>
          <p:cNvSpPr/>
          <p:nvPr/>
        </p:nvSpPr>
        <p:spPr>
          <a:xfrm>
            <a:off x="843288" y="4259688"/>
            <a:ext cx="10695357" cy="1538883"/>
          </a:xfrm>
          <a:prstGeom prst="rect">
            <a:avLst/>
          </a:prstGeom>
          <a:noFill/>
        </p:spPr>
        <p:txBody>
          <a:bodyPr wrap="square" lIns="60960" tIns="30480" rIns="60960" bIns="30480">
            <a:spAutoFit/>
          </a:bodyPr>
          <a:lstStyle/>
          <a:p>
            <a:pPr algn="just" defTabSz="609630"/>
            <a:r>
              <a:rPr lang="vi-VN" sz="4800" b="1" dirty="0">
                <a:ln w="0"/>
                <a:solidFill>
                  <a:prstClr val="black"/>
                </a:solidFill>
                <a:latin typeface="Arial" panose="020B0604020202020204" pitchFamily="34" charset="0"/>
              </a:rPr>
              <a:t>Tính từ </a:t>
            </a:r>
            <a:r>
              <a:rPr lang="vi-VN" sz="4800" dirty="0">
                <a:ln w="0"/>
                <a:solidFill>
                  <a:prstClr val="black"/>
                </a:solidFill>
                <a:latin typeface="Arial" panose="020B0604020202020204" pitchFamily="34" charset="0"/>
              </a:rPr>
              <a:t>là từ miêu tả đặc điểm </a:t>
            </a:r>
            <a:r>
              <a:rPr lang="en-US" sz="4800" dirty="0" err="1">
                <a:ln w="0"/>
                <a:solidFill>
                  <a:prstClr val="black"/>
                </a:solidFill>
                <a:latin typeface="Arial" panose="020B0604020202020204" pitchFamily="34" charset="0"/>
              </a:rPr>
              <a:t>của</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sự</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vật</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hoạt</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động</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trạng</a:t>
            </a:r>
            <a:r>
              <a:rPr lang="en-US" sz="4800" dirty="0">
                <a:ln w="0"/>
                <a:solidFill>
                  <a:prstClr val="black"/>
                </a:solidFill>
                <a:latin typeface="Arial" panose="020B0604020202020204" pitchFamily="34" charset="0"/>
              </a:rPr>
              <a:t> </a:t>
            </a:r>
            <a:r>
              <a:rPr lang="en-US" sz="4800" dirty="0" err="1">
                <a:ln w="0"/>
                <a:solidFill>
                  <a:prstClr val="black"/>
                </a:solidFill>
                <a:latin typeface="Arial" panose="020B0604020202020204" pitchFamily="34" charset="0"/>
              </a:rPr>
              <a:t>thái</a:t>
            </a:r>
            <a:r>
              <a:rPr lang="en-US" sz="4800" dirty="0">
                <a:ln w="0"/>
                <a:solidFill>
                  <a:prstClr val="black"/>
                </a:solidFill>
                <a:latin typeface="Arial" panose="020B0604020202020204" pitchFamily="34" charset="0"/>
              </a:rPr>
              <a:t>….</a:t>
            </a:r>
            <a:endParaRPr lang="vi-VN" sz="4800" b="1" dirty="0">
              <a:ln w="0"/>
              <a:solidFill>
                <a:prstClr val="black"/>
              </a:solidFill>
              <a:latin typeface="Arial" panose="020B0604020202020204" pitchFamily="34" charset="0"/>
            </a:endParaRPr>
          </a:p>
        </p:txBody>
      </p:sp>
    </p:spTree>
    <p:extLst>
      <p:ext uri="{BB962C8B-B14F-4D97-AF65-F5344CB8AC3E}">
        <p14:creationId xmlns:p14="http://schemas.microsoft.com/office/powerpoint/2010/main" val="1765934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4" grpId="0" animBg="1"/>
      <p:bldP spid="16" grpId="0" animBg="1"/>
      <p:bldP spid="1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1200329"/>
          </a:xfrm>
          <a:prstGeom prst="rect">
            <a:avLst/>
          </a:prstGeom>
          <a:noFill/>
        </p:spPr>
        <p:txBody>
          <a:bodyPr wrap="square">
            <a:spAutoFit/>
          </a:bodyPr>
          <a:lstStyle/>
          <a:p>
            <a:pPr lvl="0" algn="ctr"/>
            <a:r>
              <a:rPr lang="en-US" sz="3600" b="1" dirty="0">
                <a:solidFill>
                  <a:srgbClr val="FF0000"/>
                </a:solidFill>
                <a:latin typeface="Calibri" panose="020F0502020204030204" pitchFamily="34" charset="0"/>
                <a:cs typeface="Calibri" panose="020F0502020204030204" pitchFamily="34" charset="0"/>
              </a:rPr>
              <a:t>3. </a:t>
            </a:r>
            <a:r>
              <a:rPr lang="vi-VN" sz="3600" b="1" dirty="0">
                <a:solidFill>
                  <a:srgbClr val="FF0000"/>
                </a:solidFill>
                <a:latin typeface="Calibri" panose="020F0502020204030204" pitchFamily="34" charset="0"/>
                <a:cs typeface="Calibri" panose="020F0502020204030204" pitchFamily="34" charset="0"/>
              </a:rPr>
              <a:t>Đặt câu có sử dụng 1 – 2 tính từ nói về đặc điểm của từng sự vật, hoạt động dưới đây:</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Rectangle: Rounded Corners 3">
            <a:extLst>
              <a:ext uri="{FF2B5EF4-FFF2-40B4-BE49-F238E27FC236}">
                <a16:creationId xmlns:a16="http://schemas.microsoft.com/office/drawing/2014/main" id="{D07FA7B5-0807-DA54-80C4-5A235BC72052}"/>
              </a:ext>
            </a:extLst>
          </p:cNvPr>
          <p:cNvSpPr/>
          <p:nvPr/>
        </p:nvSpPr>
        <p:spPr>
          <a:xfrm>
            <a:off x="952500" y="2533650"/>
            <a:ext cx="2676525"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Bữa</a:t>
            </a:r>
            <a:r>
              <a:rPr lang="en-US" sz="3600" b="1" dirty="0">
                <a:solidFill>
                  <a:srgbClr val="002060"/>
                </a:solidFill>
              </a:rPr>
              <a:t> </a:t>
            </a:r>
            <a:r>
              <a:rPr lang="en-US" sz="3600" b="1" dirty="0" err="1">
                <a:solidFill>
                  <a:srgbClr val="002060"/>
                </a:solidFill>
              </a:rPr>
              <a:t>sáng</a:t>
            </a:r>
            <a:r>
              <a:rPr lang="en-US" sz="3600" b="1" dirty="0">
                <a:solidFill>
                  <a:srgbClr val="002060"/>
                </a:solidFill>
              </a:rPr>
              <a:t> </a:t>
            </a:r>
            <a:r>
              <a:rPr lang="en-US" sz="3600" b="1" dirty="0" err="1">
                <a:solidFill>
                  <a:srgbClr val="002060"/>
                </a:solidFill>
              </a:rPr>
              <a:t>của</a:t>
            </a:r>
            <a:r>
              <a:rPr lang="en-US" sz="3600" b="1" dirty="0">
                <a:solidFill>
                  <a:srgbClr val="002060"/>
                </a:solidFill>
              </a:rPr>
              <a:t> </a:t>
            </a:r>
            <a:r>
              <a:rPr lang="en-US" sz="3600" b="1" dirty="0" err="1">
                <a:solidFill>
                  <a:srgbClr val="002060"/>
                </a:solidFill>
              </a:rPr>
              <a:t>em</a:t>
            </a:r>
            <a:endParaRPr lang="en-US" sz="3600" dirty="0">
              <a:solidFill>
                <a:srgbClr val="002060"/>
              </a:solidFill>
            </a:endParaRPr>
          </a:p>
        </p:txBody>
      </p:sp>
      <p:sp>
        <p:nvSpPr>
          <p:cNvPr id="5" name="Rectangle: Rounded Corners 4">
            <a:extLst>
              <a:ext uri="{FF2B5EF4-FFF2-40B4-BE49-F238E27FC236}">
                <a16:creationId xmlns:a16="http://schemas.microsoft.com/office/drawing/2014/main" id="{B635C19C-4D8B-160E-4755-4F0D0BE67F95}"/>
              </a:ext>
            </a:extLst>
          </p:cNvPr>
          <p:cNvSpPr/>
          <p:nvPr/>
        </p:nvSpPr>
        <p:spPr>
          <a:xfrm>
            <a:off x="4076700" y="2543175"/>
            <a:ext cx="3076575"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Bộ</a:t>
            </a:r>
            <a:r>
              <a:rPr lang="en-US" sz="3600" b="1" dirty="0">
                <a:solidFill>
                  <a:srgbClr val="002060"/>
                </a:solidFill>
              </a:rPr>
              <a:t> </a:t>
            </a:r>
            <a:r>
              <a:rPr lang="en-US" sz="3600" b="1" dirty="0" err="1">
                <a:solidFill>
                  <a:srgbClr val="002060"/>
                </a:solidFill>
              </a:rPr>
              <a:t>quần</a:t>
            </a:r>
            <a:r>
              <a:rPr lang="en-US" sz="3600" b="1" dirty="0">
                <a:solidFill>
                  <a:srgbClr val="002060"/>
                </a:solidFill>
              </a:rPr>
              <a:t> </a:t>
            </a:r>
            <a:r>
              <a:rPr lang="en-US" sz="3600" b="1" dirty="0" err="1">
                <a:solidFill>
                  <a:srgbClr val="002060"/>
                </a:solidFill>
              </a:rPr>
              <a:t>áo</a:t>
            </a:r>
            <a:r>
              <a:rPr lang="en-US" sz="3600" b="1" dirty="0">
                <a:solidFill>
                  <a:srgbClr val="002060"/>
                </a:solidFill>
              </a:rPr>
              <a:t> </a:t>
            </a:r>
            <a:r>
              <a:rPr lang="en-US" sz="3600" b="1" dirty="0" err="1">
                <a:solidFill>
                  <a:srgbClr val="002060"/>
                </a:solidFill>
              </a:rPr>
              <a:t>em</a:t>
            </a:r>
            <a:r>
              <a:rPr lang="en-US" sz="3600" b="1" dirty="0">
                <a:solidFill>
                  <a:srgbClr val="002060"/>
                </a:solidFill>
              </a:rPr>
              <a:t> </a:t>
            </a:r>
            <a:r>
              <a:rPr lang="en-US" sz="3600" b="1" dirty="0" err="1">
                <a:solidFill>
                  <a:srgbClr val="002060"/>
                </a:solidFill>
              </a:rPr>
              <a:t>thích</a:t>
            </a:r>
            <a:endParaRPr lang="en-US" sz="3600" dirty="0">
              <a:solidFill>
                <a:srgbClr val="002060"/>
              </a:solidFill>
            </a:endParaRPr>
          </a:p>
        </p:txBody>
      </p:sp>
      <p:sp>
        <p:nvSpPr>
          <p:cNvPr id="6" name="Rectangle: Rounded Corners 5">
            <a:extLst>
              <a:ext uri="{FF2B5EF4-FFF2-40B4-BE49-F238E27FC236}">
                <a16:creationId xmlns:a16="http://schemas.microsoft.com/office/drawing/2014/main" id="{43568168-D0A2-3B88-1013-16C7CFAD0716}"/>
              </a:ext>
            </a:extLst>
          </p:cNvPr>
          <p:cNvSpPr/>
          <p:nvPr/>
        </p:nvSpPr>
        <p:spPr>
          <a:xfrm>
            <a:off x="7648575" y="2524125"/>
            <a:ext cx="3533775"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Một</a:t>
            </a:r>
            <a:r>
              <a:rPr lang="en-US" sz="3600" b="1" dirty="0">
                <a:solidFill>
                  <a:srgbClr val="002060"/>
                </a:solidFill>
              </a:rPr>
              <a:t> </a:t>
            </a:r>
            <a:r>
              <a:rPr lang="en-US" sz="3600" b="1" dirty="0" err="1">
                <a:solidFill>
                  <a:srgbClr val="002060"/>
                </a:solidFill>
              </a:rPr>
              <a:t>hoạt</a:t>
            </a:r>
            <a:r>
              <a:rPr lang="en-US" sz="3600" b="1" dirty="0">
                <a:solidFill>
                  <a:srgbClr val="002060"/>
                </a:solidFill>
              </a:rPr>
              <a:t> </a:t>
            </a:r>
            <a:r>
              <a:rPr lang="en-US" sz="3600" b="1" dirty="0" err="1">
                <a:solidFill>
                  <a:srgbClr val="002060"/>
                </a:solidFill>
              </a:rPr>
              <a:t>động</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giờ</a:t>
            </a:r>
            <a:r>
              <a:rPr lang="en-US" sz="3600" b="1" dirty="0">
                <a:solidFill>
                  <a:srgbClr val="002060"/>
                </a:solidFill>
              </a:rPr>
              <a:t> </a:t>
            </a:r>
            <a:r>
              <a:rPr lang="en-US" sz="3600" b="1" dirty="0" err="1">
                <a:solidFill>
                  <a:srgbClr val="002060"/>
                </a:solidFill>
              </a:rPr>
              <a:t>học</a:t>
            </a:r>
            <a:endParaRPr lang="en-US" sz="3600" dirty="0">
              <a:solidFill>
                <a:srgbClr val="002060"/>
              </a:solidFill>
            </a:endParaRPr>
          </a:p>
        </p:txBody>
      </p:sp>
    </p:spTree>
    <p:extLst>
      <p:ext uri="{BB962C8B-B14F-4D97-AF65-F5344CB8AC3E}">
        <p14:creationId xmlns:p14="http://schemas.microsoft.com/office/powerpoint/2010/main" val="157393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6A2061A6-5232-1CDF-891C-627ECD6D3F1F}"/>
              </a:ext>
            </a:extLst>
          </p:cNvPr>
          <p:cNvGraphicFramePr>
            <a:graphicFrameLocks noGrp="1"/>
          </p:cNvGraphicFramePr>
          <p:nvPr>
            <p:extLst>
              <p:ext uri="{D42A27DB-BD31-4B8C-83A1-F6EECF244321}">
                <p14:modId xmlns:p14="http://schemas.microsoft.com/office/powerpoint/2010/main" val="860448008"/>
              </p:ext>
            </p:extLst>
          </p:nvPr>
        </p:nvGraphicFramePr>
        <p:xfrm>
          <a:off x="800099" y="1500715"/>
          <a:ext cx="10506075" cy="3052235"/>
        </p:xfrm>
        <a:graphic>
          <a:graphicData uri="http://schemas.openxmlformats.org/drawingml/2006/table">
            <a:tbl>
              <a:tblPr firstRow="1" bandRow="1">
                <a:tableStyleId>{21E4AEA4-8DFA-4A89-87EB-49C32662AFE0}</a:tableStyleId>
              </a:tblPr>
              <a:tblGrid>
                <a:gridCol w="3502025">
                  <a:extLst>
                    <a:ext uri="{9D8B030D-6E8A-4147-A177-3AD203B41FA5}">
                      <a16:colId xmlns:a16="http://schemas.microsoft.com/office/drawing/2014/main" val="1442647870"/>
                    </a:ext>
                  </a:extLst>
                </a:gridCol>
                <a:gridCol w="3502025">
                  <a:extLst>
                    <a:ext uri="{9D8B030D-6E8A-4147-A177-3AD203B41FA5}">
                      <a16:colId xmlns:a16="http://schemas.microsoft.com/office/drawing/2014/main" val="3232681407"/>
                    </a:ext>
                  </a:extLst>
                </a:gridCol>
                <a:gridCol w="3502025">
                  <a:extLst>
                    <a:ext uri="{9D8B030D-6E8A-4147-A177-3AD203B41FA5}">
                      <a16:colId xmlns:a16="http://schemas.microsoft.com/office/drawing/2014/main" val="4152944970"/>
                    </a:ext>
                  </a:extLst>
                </a:gridCol>
              </a:tblGrid>
              <a:tr h="3052235">
                <a:tc>
                  <a:txBody>
                    <a:bodyPr/>
                    <a:lstStyle/>
                    <a:p>
                      <a:pPr algn="ctr"/>
                      <a:r>
                        <a:rPr lang="en-US" sz="2800" dirty="0" err="1">
                          <a:solidFill>
                            <a:srgbClr val="002060"/>
                          </a:solidFill>
                        </a:rPr>
                        <a:t>Bữa</a:t>
                      </a:r>
                      <a:r>
                        <a:rPr lang="en-US" sz="2800" dirty="0">
                          <a:solidFill>
                            <a:srgbClr val="002060"/>
                          </a:solidFill>
                        </a:rPr>
                        <a:t> </a:t>
                      </a:r>
                      <a:r>
                        <a:rPr lang="en-US" sz="2800" dirty="0" err="1">
                          <a:solidFill>
                            <a:srgbClr val="002060"/>
                          </a:solidFill>
                        </a:rPr>
                        <a:t>sáng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em</a:t>
                      </a:r>
                      <a:endParaRPr lang="en-US" sz="2800" dirty="0">
                        <a:solidFill>
                          <a:srgbClr val="002060"/>
                        </a:solidFill>
                      </a:endParaRPr>
                    </a:p>
                    <a:p>
                      <a:pPr algn="just"/>
                      <a:r>
                        <a:rPr lang="en-US" sz="2800" b="0" dirty="0" err="1">
                          <a:solidFill>
                            <a:srgbClr val="002060"/>
                          </a:solidFill>
                        </a:rPr>
                        <a:t>Thơm</a:t>
                      </a:r>
                      <a:r>
                        <a:rPr lang="en-US" sz="2800" b="0" dirty="0">
                          <a:solidFill>
                            <a:srgbClr val="002060"/>
                          </a:solidFill>
                        </a:rPr>
                        <a:t> </a:t>
                      </a:r>
                      <a:r>
                        <a:rPr lang="en-US" sz="2800" b="0">
                          <a:solidFill>
                            <a:srgbClr val="002060"/>
                          </a:solidFill>
                        </a:rPr>
                        <a:t>phức</a:t>
                      </a:r>
                      <a:r>
                        <a:rPr lang="en-US" sz="2800" b="0" dirty="0">
                          <a:solidFill>
                            <a:srgbClr val="002060"/>
                          </a:solidFill>
                        </a:rPr>
                        <a:t>, </a:t>
                      </a:r>
                      <a:r>
                        <a:rPr lang="en-US" sz="2800" b="0" dirty="0" err="1">
                          <a:solidFill>
                            <a:srgbClr val="002060"/>
                          </a:solidFill>
                        </a:rPr>
                        <a:t>ngon</a:t>
                      </a:r>
                      <a:r>
                        <a:rPr lang="en-US" sz="2800" b="0" dirty="0">
                          <a:solidFill>
                            <a:srgbClr val="002060"/>
                          </a:solidFill>
                        </a:rPr>
                        <a:t> </a:t>
                      </a:r>
                      <a:r>
                        <a:rPr lang="en-US" sz="2800" b="0" dirty="0" err="1">
                          <a:solidFill>
                            <a:srgbClr val="002060"/>
                          </a:solidFill>
                        </a:rPr>
                        <a:t>lành</a:t>
                      </a:r>
                      <a:r>
                        <a:rPr lang="en-US" sz="2800" b="0" dirty="0">
                          <a:solidFill>
                            <a:srgbClr val="002060"/>
                          </a:solidFill>
                        </a:rPr>
                        <a:t>, </a:t>
                      </a:r>
                      <a:r>
                        <a:rPr lang="en-US" sz="2800" b="0" dirty="0" err="1">
                          <a:solidFill>
                            <a:srgbClr val="002060"/>
                          </a:solidFill>
                        </a:rPr>
                        <a:t>nóng</a:t>
                      </a:r>
                      <a:r>
                        <a:rPr lang="en-US" sz="2800" b="0" dirty="0">
                          <a:solidFill>
                            <a:srgbClr val="002060"/>
                          </a:solidFill>
                        </a:rPr>
                        <a:t> </a:t>
                      </a:r>
                      <a:r>
                        <a:rPr lang="en-US" sz="2800" b="0" dirty="0" err="1">
                          <a:solidFill>
                            <a:srgbClr val="002060"/>
                          </a:solidFill>
                        </a:rPr>
                        <a:t>hổi</a:t>
                      </a:r>
                      <a:r>
                        <a:rPr lang="en-US" sz="2800" b="0" dirty="0">
                          <a:solidFill>
                            <a:srgbClr val="002060"/>
                          </a:solidFill>
                        </a:rPr>
                        <a:t>, </a:t>
                      </a:r>
                      <a:r>
                        <a:rPr lang="en-US" sz="2800" b="0" dirty="0" err="1">
                          <a:solidFill>
                            <a:srgbClr val="002060"/>
                          </a:solidFill>
                        </a:rPr>
                        <a:t>giòn</a:t>
                      </a:r>
                      <a:r>
                        <a:rPr lang="en-US" sz="2800" b="0" dirty="0">
                          <a:solidFill>
                            <a:srgbClr val="002060"/>
                          </a:solidFill>
                        </a:rPr>
                        <a:t> 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2060"/>
                          </a:solidFill>
                        </a:rPr>
                        <a:t>Bộ</a:t>
                      </a:r>
                      <a:r>
                        <a:rPr lang="en-US" sz="2800" dirty="0">
                          <a:solidFill>
                            <a:srgbClr val="002060"/>
                          </a:solidFill>
                        </a:rPr>
                        <a:t> </a:t>
                      </a:r>
                      <a:r>
                        <a:rPr lang="en-US" sz="2800" dirty="0" err="1">
                          <a:solidFill>
                            <a:srgbClr val="002060"/>
                          </a:solidFill>
                        </a:rPr>
                        <a:t>quần</a:t>
                      </a:r>
                      <a:r>
                        <a:rPr lang="en-US" sz="2800" dirty="0">
                          <a:solidFill>
                            <a:srgbClr val="002060"/>
                          </a:solidFill>
                        </a:rPr>
                        <a:t> </a:t>
                      </a:r>
                      <a:r>
                        <a:rPr lang="en-US" sz="2800" dirty="0" err="1">
                          <a:solidFill>
                            <a:srgbClr val="002060"/>
                          </a:solidFill>
                        </a:rPr>
                        <a:t>áo</a:t>
                      </a:r>
                      <a:r>
                        <a:rPr lang="en-US" sz="2800" dirty="0">
                          <a:solidFill>
                            <a:srgbClr val="002060"/>
                          </a:solidFill>
                        </a:rPr>
                        <a:t> </a:t>
                      </a:r>
                      <a:r>
                        <a:rPr lang="en-US" sz="2800" dirty="0" err="1">
                          <a:solidFill>
                            <a:srgbClr val="002060"/>
                          </a:solidFill>
                        </a:rPr>
                        <a:t>em</a:t>
                      </a:r>
                      <a:r>
                        <a:rPr lang="en-US" sz="2800" dirty="0">
                          <a:solidFill>
                            <a:srgbClr val="002060"/>
                          </a:solidFill>
                        </a:rPr>
                        <a:t> </a:t>
                      </a:r>
                      <a:r>
                        <a:rPr lang="en-US" sz="2800" dirty="0" err="1">
                          <a:solidFill>
                            <a:srgbClr val="002060"/>
                          </a:solidFill>
                        </a:rPr>
                        <a:t>thích</a:t>
                      </a:r>
                      <a:endParaRPr lang="en-US" sz="2800" dirty="0">
                        <a:solidFill>
                          <a:srgbClr val="002060"/>
                        </a:solidFill>
                      </a:endParaRPr>
                    </a:p>
                    <a:p>
                      <a:pPr algn="just"/>
                      <a:r>
                        <a:rPr lang="en-US" sz="2800" b="0" dirty="0">
                          <a:solidFill>
                            <a:srgbClr val="002060"/>
                          </a:solidFill>
                        </a:rPr>
                        <a:t>(</a:t>
                      </a:r>
                      <a:r>
                        <a:rPr lang="en-US" sz="2800" b="0" dirty="0" err="1">
                          <a:solidFill>
                            <a:srgbClr val="002060"/>
                          </a:solidFill>
                        </a:rPr>
                        <a:t>áo</a:t>
                      </a:r>
                      <a:r>
                        <a:rPr lang="en-US" sz="2800" b="0" dirty="0">
                          <a:solidFill>
                            <a:srgbClr val="002060"/>
                          </a:solidFill>
                        </a:rPr>
                        <a:t>) </a:t>
                      </a:r>
                      <a:r>
                        <a:rPr lang="en-US" sz="2800" b="0" dirty="0" err="1">
                          <a:solidFill>
                            <a:srgbClr val="002060"/>
                          </a:solidFill>
                        </a:rPr>
                        <a:t>trắng</a:t>
                      </a:r>
                      <a:r>
                        <a:rPr lang="en-US" sz="2800" b="0" dirty="0">
                          <a:solidFill>
                            <a:srgbClr val="002060"/>
                          </a:solidFill>
                        </a:rPr>
                        <a:t> </a:t>
                      </a:r>
                      <a:r>
                        <a:rPr lang="en-US" sz="2800" b="0" dirty="0" err="1">
                          <a:solidFill>
                            <a:srgbClr val="002060"/>
                          </a:solidFill>
                        </a:rPr>
                        <a:t>tinh</a:t>
                      </a:r>
                      <a:r>
                        <a:rPr lang="en-US" sz="2800" b="0" dirty="0">
                          <a:solidFill>
                            <a:srgbClr val="002060"/>
                          </a:solidFill>
                        </a:rPr>
                        <a:t>, (</a:t>
                      </a:r>
                      <a:r>
                        <a:rPr lang="en-US" sz="2800" b="0" dirty="0" err="1">
                          <a:solidFill>
                            <a:srgbClr val="002060"/>
                          </a:solidFill>
                        </a:rPr>
                        <a:t>quần</a:t>
                      </a:r>
                      <a:r>
                        <a:rPr lang="en-US" sz="2800" b="0" dirty="0">
                          <a:solidFill>
                            <a:srgbClr val="002060"/>
                          </a:solidFill>
                        </a:rPr>
                        <a:t>) </a:t>
                      </a:r>
                      <a:r>
                        <a:rPr lang="en-US" sz="2800" b="0" dirty="0" err="1">
                          <a:solidFill>
                            <a:srgbClr val="002060"/>
                          </a:solidFill>
                        </a:rPr>
                        <a:t>xanh</a:t>
                      </a:r>
                      <a:r>
                        <a:rPr lang="en-US" sz="2800" b="0" dirty="0">
                          <a:solidFill>
                            <a:srgbClr val="002060"/>
                          </a:solidFill>
                        </a:rPr>
                        <a:t> </a:t>
                      </a:r>
                      <a:r>
                        <a:rPr lang="en-US" sz="2800" b="0" dirty="0" err="1">
                          <a:solidFill>
                            <a:srgbClr val="002060"/>
                          </a:solidFill>
                        </a:rPr>
                        <a:t>thẫm</a:t>
                      </a:r>
                      <a:r>
                        <a:rPr lang="en-US" sz="2800" b="0" dirty="0">
                          <a:solidFill>
                            <a:srgbClr val="002060"/>
                          </a:solidFill>
                        </a:rPr>
                        <a:t>, </a:t>
                      </a:r>
                      <a:r>
                        <a:rPr lang="en-US" sz="2800" b="0" dirty="0" err="1">
                          <a:solidFill>
                            <a:srgbClr val="002060"/>
                          </a:solidFill>
                        </a:rPr>
                        <a:t>phẳng</a:t>
                      </a:r>
                      <a:r>
                        <a:rPr lang="en-US" sz="2800" b="0" dirty="0">
                          <a:solidFill>
                            <a:srgbClr val="002060"/>
                          </a:solidFill>
                        </a:rPr>
                        <a:t> </a:t>
                      </a:r>
                      <a:r>
                        <a:rPr lang="en-US" sz="2800" b="0" dirty="0" err="1">
                          <a:solidFill>
                            <a:srgbClr val="002060"/>
                          </a:solidFill>
                        </a:rPr>
                        <a:t>phiu</a:t>
                      </a:r>
                      <a:r>
                        <a:rPr lang="en-US" sz="2800" b="0" dirty="0">
                          <a:solidFill>
                            <a:srgbClr val="002060"/>
                          </a:solidFill>
                        </a:rPr>
                        <a:t>, </a:t>
                      </a:r>
                      <a:r>
                        <a:rPr lang="en-US" sz="2800" b="0" dirty="0" err="1">
                          <a:solidFill>
                            <a:srgbClr val="002060"/>
                          </a:solidFill>
                        </a:rPr>
                        <a:t>mềm</a:t>
                      </a:r>
                      <a:r>
                        <a:rPr lang="en-US" sz="2800" b="0" dirty="0">
                          <a:solidFill>
                            <a:srgbClr val="002060"/>
                          </a:solidFill>
                        </a:rPr>
                        <a:t> </a:t>
                      </a:r>
                      <a:r>
                        <a:rPr lang="en-US" sz="2800" b="0" dirty="0" err="1">
                          <a:solidFill>
                            <a:srgbClr val="002060"/>
                          </a:solidFill>
                        </a:rPr>
                        <a:t>mại</a:t>
                      </a:r>
                      <a:r>
                        <a:rPr lang="en-US" sz="2800" b="0" dirty="0">
                          <a:solidFill>
                            <a:srgbClr val="002060"/>
                          </a:solidFill>
                        </a:rPr>
                        <a:t>, </a:t>
                      </a:r>
                      <a:r>
                        <a:rPr lang="en-US" sz="2800" b="0" dirty="0" err="1">
                          <a:solidFill>
                            <a:srgbClr val="002060"/>
                          </a:solidFill>
                        </a:rPr>
                        <a:t>thơm</a:t>
                      </a:r>
                      <a:r>
                        <a:rPr lang="en-US" sz="2800" b="0" dirty="0">
                          <a:solidFill>
                            <a:srgbClr val="002060"/>
                          </a:solidFill>
                        </a:rPr>
                        <a:t> </a:t>
                      </a:r>
                      <a:r>
                        <a:rPr lang="en-US" sz="2800" b="0" dirty="0" err="1">
                          <a:solidFill>
                            <a:srgbClr val="002060"/>
                          </a:solidFill>
                        </a:rPr>
                        <a:t>tho</a:t>
                      </a:r>
                      <a:r>
                        <a:rPr lang="en-US" sz="2800" b="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err="1">
                          <a:solidFill>
                            <a:srgbClr val="002060"/>
                          </a:solidFill>
                        </a:rPr>
                        <a:t>Một</a:t>
                      </a:r>
                      <a:r>
                        <a:rPr lang="en-US" sz="2800" dirty="0">
                          <a:solidFill>
                            <a:srgbClr val="002060"/>
                          </a:solidFill>
                        </a:rPr>
                        <a:t> </a:t>
                      </a:r>
                      <a:r>
                        <a:rPr lang="en-US" sz="2800" dirty="0" err="1">
                          <a:solidFill>
                            <a:srgbClr val="002060"/>
                          </a:solidFill>
                        </a:rPr>
                        <a:t>hoạt</a:t>
                      </a:r>
                      <a:r>
                        <a:rPr lang="en-US" sz="2800" dirty="0">
                          <a:solidFill>
                            <a:srgbClr val="002060"/>
                          </a:solidFill>
                        </a:rPr>
                        <a:t> </a:t>
                      </a:r>
                      <a:r>
                        <a:rPr lang="en-US" sz="2800" dirty="0" err="1">
                          <a:solidFill>
                            <a:srgbClr val="002060"/>
                          </a:solidFill>
                        </a:rPr>
                        <a:t>động</a:t>
                      </a:r>
                      <a:r>
                        <a:rPr lang="en-US" sz="2800" dirty="0">
                          <a:solidFill>
                            <a:srgbClr val="002060"/>
                          </a:solidFill>
                        </a:rPr>
                        <a:t> </a:t>
                      </a:r>
                      <a:r>
                        <a:rPr lang="en-US" sz="2800" dirty="0" err="1">
                          <a:solidFill>
                            <a:srgbClr val="002060"/>
                          </a:solidFill>
                        </a:rPr>
                        <a:t>trong</a:t>
                      </a:r>
                      <a:r>
                        <a:rPr lang="en-US" sz="2800" dirty="0">
                          <a:solidFill>
                            <a:srgbClr val="002060"/>
                          </a:solidFill>
                        </a:rPr>
                        <a:t> </a:t>
                      </a:r>
                      <a:r>
                        <a:rPr lang="en-US" sz="2800" dirty="0" err="1">
                          <a:solidFill>
                            <a:srgbClr val="002060"/>
                          </a:solidFill>
                        </a:rPr>
                        <a:t>giờ</a:t>
                      </a:r>
                      <a:r>
                        <a:rPr lang="en-US" sz="2800" dirty="0">
                          <a:solidFill>
                            <a:srgbClr val="002060"/>
                          </a:solidFill>
                        </a:rPr>
                        <a:t> </a:t>
                      </a:r>
                      <a:r>
                        <a:rPr lang="en-US" sz="2800" dirty="0" err="1">
                          <a:solidFill>
                            <a:srgbClr val="002060"/>
                          </a:solidFill>
                        </a:rPr>
                        <a:t>học</a:t>
                      </a:r>
                      <a:endParaRPr lang="en-US" sz="2800" dirty="0">
                        <a:solidFill>
                          <a:srgbClr val="002060"/>
                        </a:solidFill>
                      </a:endParaRPr>
                    </a:p>
                    <a:p>
                      <a:pPr algn="just"/>
                      <a:r>
                        <a:rPr lang="en-US" sz="2800" b="0" dirty="0" err="1">
                          <a:solidFill>
                            <a:srgbClr val="002060"/>
                          </a:solidFill>
                        </a:rPr>
                        <a:t>Ví</a:t>
                      </a:r>
                      <a:r>
                        <a:rPr lang="en-US" sz="2800" b="0" dirty="0">
                          <a:solidFill>
                            <a:srgbClr val="002060"/>
                          </a:solidFill>
                        </a:rPr>
                        <a:t> </a:t>
                      </a:r>
                      <a:r>
                        <a:rPr lang="en-US" sz="2800" b="0" dirty="0" err="1">
                          <a:solidFill>
                            <a:srgbClr val="002060"/>
                          </a:solidFill>
                        </a:rPr>
                        <a:t>dụ</a:t>
                      </a:r>
                      <a:r>
                        <a:rPr lang="en-US" sz="2800" b="0" dirty="0">
                          <a:solidFill>
                            <a:srgbClr val="002060"/>
                          </a:solidFill>
                        </a:rPr>
                        <a:t>: </a:t>
                      </a:r>
                      <a:r>
                        <a:rPr lang="en-US" sz="2800" b="0" dirty="0" err="1">
                          <a:solidFill>
                            <a:srgbClr val="002060"/>
                          </a:solidFill>
                        </a:rPr>
                        <a:t>hoạt</a:t>
                      </a:r>
                      <a:r>
                        <a:rPr lang="en-US" sz="2800" b="0" dirty="0">
                          <a:solidFill>
                            <a:srgbClr val="002060"/>
                          </a:solidFill>
                        </a:rPr>
                        <a:t> </a:t>
                      </a:r>
                      <a:r>
                        <a:rPr lang="en-US" sz="2800" b="0" dirty="0" err="1">
                          <a:solidFill>
                            <a:srgbClr val="002060"/>
                          </a:solidFill>
                        </a:rPr>
                        <a:t>động</a:t>
                      </a:r>
                      <a:r>
                        <a:rPr lang="en-US" sz="2800" b="0" dirty="0">
                          <a:solidFill>
                            <a:srgbClr val="002060"/>
                          </a:solidFill>
                        </a:rPr>
                        <a:t> </a:t>
                      </a:r>
                      <a:r>
                        <a:rPr lang="en-US" sz="2800" b="0" dirty="0" err="1">
                          <a:solidFill>
                            <a:srgbClr val="002060"/>
                          </a:solidFill>
                        </a:rPr>
                        <a:t>đóng</a:t>
                      </a:r>
                      <a:r>
                        <a:rPr lang="en-US" sz="2800" b="0" dirty="0">
                          <a:solidFill>
                            <a:srgbClr val="002060"/>
                          </a:solidFill>
                        </a:rPr>
                        <a:t> </a:t>
                      </a:r>
                      <a:r>
                        <a:rPr lang="en-US" sz="2800" b="0" dirty="0" err="1">
                          <a:solidFill>
                            <a:srgbClr val="002060"/>
                          </a:solidFill>
                        </a:rPr>
                        <a:t>kịch</a:t>
                      </a:r>
                      <a:r>
                        <a:rPr lang="en-US" sz="2800" b="0" dirty="0">
                          <a:solidFill>
                            <a:srgbClr val="002060"/>
                          </a:solidFill>
                        </a:rPr>
                        <a:t>: </a:t>
                      </a:r>
                      <a:r>
                        <a:rPr lang="en-US" sz="2800" b="0" dirty="0" err="1">
                          <a:solidFill>
                            <a:srgbClr val="002060"/>
                          </a:solidFill>
                        </a:rPr>
                        <a:t>vui</a:t>
                      </a:r>
                      <a:r>
                        <a:rPr lang="en-US" sz="2800" b="0" dirty="0">
                          <a:solidFill>
                            <a:srgbClr val="002060"/>
                          </a:solidFill>
                        </a:rPr>
                        <a:t> </a:t>
                      </a:r>
                      <a:r>
                        <a:rPr lang="en-US" sz="2800" b="0" dirty="0" err="1">
                          <a:solidFill>
                            <a:srgbClr val="002060"/>
                          </a:solidFill>
                        </a:rPr>
                        <a:t>nhộn</a:t>
                      </a:r>
                      <a:r>
                        <a:rPr lang="en-US" sz="2800" b="0" dirty="0">
                          <a:solidFill>
                            <a:srgbClr val="002060"/>
                          </a:solidFill>
                        </a:rPr>
                        <a:t>, </a:t>
                      </a:r>
                      <a:r>
                        <a:rPr lang="en-US" sz="2800" b="0" dirty="0" err="1">
                          <a:solidFill>
                            <a:srgbClr val="002060"/>
                          </a:solidFill>
                        </a:rPr>
                        <a:t>thú</a:t>
                      </a:r>
                      <a:r>
                        <a:rPr lang="en-US" sz="2800" b="0" dirty="0">
                          <a:solidFill>
                            <a:srgbClr val="002060"/>
                          </a:solidFill>
                        </a:rPr>
                        <a:t> </a:t>
                      </a:r>
                      <a:r>
                        <a:rPr lang="en-US" sz="2800" b="0" dirty="0" err="1">
                          <a:solidFill>
                            <a:srgbClr val="002060"/>
                          </a:solidFill>
                        </a:rPr>
                        <a:t>vị</a:t>
                      </a:r>
                      <a:r>
                        <a:rPr lang="en-US" sz="2800" b="0" dirty="0">
                          <a:solidFill>
                            <a:srgbClr val="002060"/>
                          </a:solidFill>
                        </a:rPr>
                        <a:t>, </a:t>
                      </a:r>
                      <a:r>
                        <a:rPr lang="en-US" sz="2800" b="0" dirty="0" err="1">
                          <a:solidFill>
                            <a:srgbClr val="002060"/>
                          </a:solidFill>
                        </a:rPr>
                        <a:t>lâu</a:t>
                      </a:r>
                      <a:r>
                        <a:rPr lang="en-US" sz="2800" b="0" dirty="0">
                          <a:solidFill>
                            <a:srgbClr val="002060"/>
                          </a:solidFill>
                        </a:rPr>
                        <a:t>, </a:t>
                      </a:r>
                      <a:r>
                        <a:rPr lang="en-US" sz="2800" b="0" dirty="0" err="1">
                          <a:solidFill>
                            <a:srgbClr val="002060"/>
                          </a:solidFill>
                        </a:rPr>
                        <a:t>nhanh</a:t>
                      </a:r>
                      <a:r>
                        <a:rPr lang="en-US" sz="2800" b="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28497637"/>
                  </a:ext>
                </a:extLst>
              </a:tr>
            </a:tbl>
          </a:graphicData>
        </a:graphic>
      </p:graphicFrame>
    </p:spTree>
    <p:extLst>
      <p:ext uri="{BB962C8B-B14F-4D97-AF65-F5344CB8AC3E}">
        <p14:creationId xmlns:p14="http://schemas.microsoft.com/office/powerpoint/2010/main" val="3285861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4. </a:t>
            </a:r>
            <a:r>
              <a:rPr kumimoji="0" lang="en-US" sz="4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Chơi</a:t>
            </a:r>
            <a:r>
              <a:rPr kumimoji="0" lang="en-US" sz="48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trò</a:t>
            </a:r>
            <a:r>
              <a:rPr kumimoji="0" lang="en-US" sz="48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chơi</a:t>
            </a:r>
            <a:r>
              <a:rPr lang="en-US" sz="4800" b="1" dirty="0">
                <a:solidFill>
                  <a:srgbClr val="FF0000"/>
                </a:solidFill>
                <a:latin typeface="Calibri" panose="020F0502020204030204" pitchFamily="34" charset="0"/>
                <a:cs typeface="Calibri" panose="020F0502020204030204" pitchFamily="34" charset="0"/>
              </a:rPr>
              <a:t>: </a:t>
            </a:r>
            <a:r>
              <a:rPr lang="en-US" sz="4800" b="1" i="1" dirty="0" err="1">
                <a:solidFill>
                  <a:srgbClr val="FF0000"/>
                </a:solidFill>
                <a:latin typeface="Calibri" panose="020F0502020204030204" pitchFamily="34" charset="0"/>
                <a:cs typeface="Calibri" panose="020F0502020204030204" pitchFamily="34" charset="0"/>
              </a:rPr>
              <a:t>Đoán</a:t>
            </a:r>
            <a:r>
              <a:rPr lang="en-US" sz="4800" b="1" i="1" dirty="0">
                <a:solidFill>
                  <a:srgbClr val="FF0000"/>
                </a:solidFill>
                <a:latin typeface="Calibri" panose="020F0502020204030204" pitchFamily="34" charset="0"/>
                <a:cs typeface="Calibri" panose="020F0502020204030204" pitchFamily="34" charset="0"/>
              </a:rPr>
              <a:t> </a:t>
            </a:r>
            <a:r>
              <a:rPr lang="en-US" sz="4800" b="1" i="1" dirty="0" err="1">
                <a:solidFill>
                  <a:srgbClr val="FF0000"/>
                </a:solidFill>
                <a:latin typeface="Calibri" panose="020F0502020204030204" pitchFamily="34" charset="0"/>
                <a:cs typeface="Calibri" panose="020F0502020204030204" pitchFamily="34" charset="0"/>
              </a:rPr>
              <a:t>đồ</a:t>
            </a:r>
            <a:r>
              <a:rPr lang="en-US" sz="4800" b="1" i="1" dirty="0">
                <a:solidFill>
                  <a:srgbClr val="FF0000"/>
                </a:solidFill>
                <a:latin typeface="Calibri" panose="020F0502020204030204" pitchFamily="34" charset="0"/>
                <a:cs typeface="Calibri" panose="020F0502020204030204" pitchFamily="34" charset="0"/>
              </a:rPr>
              <a:t> </a:t>
            </a:r>
            <a:r>
              <a:rPr lang="en-US" sz="4800" b="1" i="1" dirty="0" err="1">
                <a:solidFill>
                  <a:srgbClr val="FF0000"/>
                </a:solidFill>
                <a:latin typeface="Calibri" panose="020F0502020204030204" pitchFamily="34" charset="0"/>
                <a:cs typeface="Calibri" panose="020F0502020204030204" pitchFamily="34" charset="0"/>
              </a:rPr>
              <a:t>vật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6" name="Hình chữ nhật 24">
            <a:extLst>
              <a:ext uri="{FF2B5EF4-FFF2-40B4-BE49-F238E27FC236}">
                <a16:creationId xmlns:a16="http://schemas.microsoft.com/office/drawing/2014/main" id="{18C0824E-D41C-F650-6451-7399F793A359}"/>
              </a:ext>
            </a:extLst>
          </p:cNvPr>
          <p:cNvSpPr/>
          <p:nvPr/>
        </p:nvSpPr>
        <p:spPr>
          <a:xfrm>
            <a:off x="361950" y="2816086"/>
            <a:ext cx="3714750" cy="677108"/>
          </a:xfrm>
          <a:prstGeom prst="rect">
            <a:avLst/>
          </a:prstGeom>
          <a:noFill/>
        </p:spPr>
        <p:txBody>
          <a:bodyPr wrap="square" lIns="60960" tIns="30480" rIns="60960" bIns="30480">
            <a:spAutoFit/>
          </a:bodyPr>
          <a:lstStyle/>
          <a:p>
            <a:pPr marL="381019" indent="-381019" defTabSz="609630">
              <a:buFont typeface="Wingdings" panose="05000000000000000000" pitchFamily="2" charset="2"/>
              <a:buChar char="Ø"/>
            </a:pPr>
            <a:r>
              <a:rPr lang="en-US" sz="4000" b="1" i="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rPr>
              <a:t>c</a:t>
            </a:r>
            <a:endParaRPr lang="vi-VN" sz="4000" b="1" i="1" dirty="0">
              <a:ln w="0"/>
              <a:solidFill>
                <a:prstClr val="white"/>
              </a:solidFill>
              <a:effectLst>
                <a:outerShdw blurRad="38100" dist="19050" dir="2700000" algn="tl" rotWithShape="0">
                  <a:prstClr val="black">
                    <a:alpha val="40000"/>
                  </a:prstClr>
                </a:outerShdw>
              </a:effectLst>
              <a:latin typeface="Times New Roman" panose="02020603050405020304" pitchFamily="18" charset="0"/>
            </a:endParaRPr>
          </a:p>
        </p:txBody>
      </p:sp>
      <p:sp>
        <p:nvSpPr>
          <p:cNvPr id="17" name="Rectangle: Diagonal Corners Rounded 16">
            <a:extLst>
              <a:ext uri="{FF2B5EF4-FFF2-40B4-BE49-F238E27FC236}">
                <a16:creationId xmlns:a16="http://schemas.microsoft.com/office/drawing/2014/main" id="{690F87BD-E632-5349-D2BD-75A96F7731F1}"/>
              </a:ext>
            </a:extLst>
          </p:cNvPr>
          <p:cNvSpPr/>
          <p:nvPr/>
        </p:nvSpPr>
        <p:spPr>
          <a:xfrm>
            <a:off x="823320" y="2287818"/>
            <a:ext cx="3129765" cy="3131907"/>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Rounded 17">
            <a:extLst>
              <a:ext uri="{FF2B5EF4-FFF2-40B4-BE49-F238E27FC236}">
                <a16:creationId xmlns:a16="http://schemas.microsoft.com/office/drawing/2014/main" id="{B2386C8F-25FA-217F-02C1-922801BD56CD}"/>
              </a:ext>
            </a:extLst>
          </p:cNvPr>
          <p:cNvSpPr/>
          <p:nvPr/>
        </p:nvSpPr>
        <p:spPr>
          <a:xfrm rot="441340">
            <a:off x="401911" y="2082394"/>
            <a:ext cx="3456406" cy="3131907"/>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a:solidFill>
                <a:schemeClr val="tx1"/>
              </a:solidFill>
              <a:latin typeface="Calibri" panose="020F0502020204030204" pitchFamily="34" charset="0"/>
              <a:ea typeface="LNTH-LuoLuoNotangYuanTi 1" pitchFamily="2" charset="-128"/>
              <a:cs typeface="Calibri" panose="020F0502020204030204" pitchFamily="34" charset="0"/>
            </a:endParaRPr>
          </a:p>
        </p:txBody>
      </p:sp>
      <p:sp>
        <p:nvSpPr>
          <p:cNvPr id="19" name="TextBox 18">
            <a:extLst>
              <a:ext uri="{FF2B5EF4-FFF2-40B4-BE49-F238E27FC236}">
                <a16:creationId xmlns:a16="http://schemas.microsoft.com/office/drawing/2014/main" id="{F15D1A91-62AA-FB58-A604-8ACB35692294}"/>
              </a:ext>
            </a:extLst>
          </p:cNvPr>
          <p:cNvSpPr txBox="1"/>
          <p:nvPr/>
        </p:nvSpPr>
        <p:spPr>
          <a:xfrm>
            <a:off x="657225" y="2263470"/>
            <a:ext cx="2924176" cy="255454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rPr>
              <a:t>Chuẩn</a:t>
            </a:r>
            <a:r>
              <a:rPr kumimoji="0" lang="en-US" sz="3200" b="1" i="0" u="none" strike="noStrike" kern="1200" cap="none" spc="0" normalizeH="0" noProof="0" dirty="0">
                <a:ln>
                  <a:noFill/>
                </a:ln>
                <a:solidFill>
                  <a:prstClr val="black"/>
                </a:solidFill>
                <a:effectLst/>
                <a:uLnTx/>
                <a:uFillTx/>
                <a:latin typeface="Calibri" panose="020F0502020204030204"/>
              </a:rPr>
              <a:t> </a:t>
            </a:r>
            <a:r>
              <a:rPr kumimoji="0" lang="en-US" sz="3200" b="1" i="0" u="none" strike="noStrike" kern="1200" cap="none" spc="0" normalizeH="0" noProof="0" dirty="0" err="1">
                <a:ln>
                  <a:noFill/>
                </a:ln>
                <a:solidFill>
                  <a:prstClr val="black"/>
                </a:solidFill>
                <a:effectLst/>
                <a:uLnTx/>
                <a:uFillTx/>
                <a:latin typeface="Calibri" panose="020F0502020204030204"/>
              </a:rPr>
              <a:t>bị</a:t>
            </a:r>
            <a:endParaRPr kumimoji="0" lang="en-US" sz="3200" b="1" i="0" u="none" strike="noStrike" kern="1200" cap="none" spc="0" normalizeH="0" noProof="0" dirty="0">
              <a:ln>
                <a:noFill/>
              </a:ln>
              <a:solidFill>
                <a:prstClr val="black"/>
              </a:solidFill>
              <a:effectLst/>
              <a:uLnTx/>
              <a:uFillTx/>
              <a:latin typeface="Calibri" panose="020F0502020204030204"/>
            </a:endParaRPr>
          </a:p>
          <a:p>
            <a:pPr marR="0" lvl="0" algn="just" defTabSz="914400" rtl="0" eaLnBrk="1" fontAlgn="auto" latinLnBrk="0" hangingPunct="1">
              <a:lnSpc>
                <a:spcPct val="100000"/>
              </a:lnSpc>
              <a:spcBef>
                <a:spcPts val="0"/>
              </a:spcBef>
              <a:spcAft>
                <a:spcPts val="0"/>
              </a:spcAft>
              <a:buClrTx/>
              <a:buSzTx/>
              <a:tabLst/>
              <a:defRPr/>
            </a:pPr>
            <a:r>
              <a:rPr lang="en-US" sz="3200" baseline="0" dirty="0" err="1">
                <a:solidFill>
                  <a:prstClr val="black"/>
                </a:solidFill>
                <a:latin typeface="Calibri" panose="020F0502020204030204"/>
              </a:rPr>
              <a:t>Mỗi</a:t>
            </a:r>
            <a:r>
              <a:rPr lang="en-US" sz="3200" dirty="0">
                <a:solidFill>
                  <a:prstClr val="black"/>
                </a:solidFill>
                <a:latin typeface="Calibri" panose="020F0502020204030204"/>
              </a:rPr>
              <a:t> </a:t>
            </a:r>
            <a:r>
              <a:rPr lang="en-US" sz="3200" dirty="0" err="1">
                <a:solidFill>
                  <a:prstClr val="black"/>
                </a:solidFill>
                <a:latin typeface="Calibri" panose="020F0502020204030204"/>
              </a:rPr>
              <a:t>đội</a:t>
            </a:r>
            <a:r>
              <a:rPr lang="en-US" sz="3200" dirty="0">
                <a:solidFill>
                  <a:prstClr val="black"/>
                </a:solidFill>
                <a:latin typeface="Calibri" panose="020F0502020204030204"/>
              </a:rPr>
              <a:t> </a:t>
            </a:r>
            <a:r>
              <a:rPr lang="en-US" sz="3200" dirty="0" err="1">
                <a:solidFill>
                  <a:prstClr val="black"/>
                </a:solidFill>
                <a:latin typeface="Calibri" panose="020F0502020204030204"/>
              </a:rPr>
              <a:t>được</a:t>
            </a:r>
            <a:r>
              <a:rPr lang="en-US" sz="3200" dirty="0">
                <a:solidFill>
                  <a:prstClr val="black"/>
                </a:solidFill>
                <a:latin typeface="Calibri" panose="020F0502020204030204"/>
              </a:rPr>
              <a:t> </a:t>
            </a:r>
            <a:r>
              <a:rPr lang="en-US" sz="3200" dirty="0" err="1">
                <a:solidFill>
                  <a:prstClr val="black"/>
                </a:solidFill>
                <a:latin typeface="Calibri" panose="020F0502020204030204"/>
              </a:rPr>
              <a:t>phát</a:t>
            </a:r>
            <a:r>
              <a:rPr lang="en-US" sz="3200" dirty="0">
                <a:solidFill>
                  <a:prstClr val="black"/>
                </a:solidFill>
                <a:latin typeface="Calibri" panose="020F0502020204030204"/>
              </a:rPr>
              <a:t> </a:t>
            </a:r>
            <a:r>
              <a:rPr lang="en-US" sz="3200" dirty="0" err="1">
                <a:solidFill>
                  <a:prstClr val="black"/>
                </a:solidFill>
                <a:latin typeface="Calibri" panose="020F0502020204030204"/>
              </a:rPr>
              <a:t>một</a:t>
            </a:r>
            <a:r>
              <a:rPr lang="en-US" sz="3200" dirty="0">
                <a:solidFill>
                  <a:prstClr val="black"/>
                </a:solidFill>
                <a:latin typeface="Calibri" panose="020F0502020204030204"/>
              </a:rPr>
              <a:t> </a:t>
            </a:r>
            <a:r>
              <a:rPr lang="en-US" sz="3200" dirty="0" err="1">
                <a:solidFill>
                  <a:prstClr val="black"/>
                </a:solidFill>
                <a:latin typeface="Calibri" panose="020F0502020204030204"/>
              </a:rPr>
              <a:t>túi</a:t>
            </a:r>
            <a:r>
              <a:rPr lang="en-US" sz="3200" dirty="0">
                <a:solidFill>
                  <a:prstClr val="black"/>
                </a:solidFill>
                <a:latin typeface="Calibri" panose="020F0502020204030204"/>
              </a:rPr>
              <a:t> </a:t>
            </a:r>
            <a:r>
              <a:rPr lang="en-US" sz="3200" dirty="0" err="1">
                <a:solidFill>
                  <a:prstClr val="black"/>
                </a:solidFill>
                <a:latin typeface="Calibri" panose="020F0502020204030204"/>
              </a:rPr>
              <a:t>có</a:t>
            </a:r>
            <a:r>
              <a:rPr lang="en-US" sz="3200" dirty="0">
                <a:solidFill>
                  <a:prstClr val="black"/>
                </a:solidFill>
                <a:latin typeface="Calibri" panose="020F0502020204030204"/>
              </a:rPr>
              <a:t> 3 – 5 </a:t>
            </a:r>
            <a:r>
              <a:rPr lang="en-US" sz="3200" dirty="0" err="1">
                <a:solidFill>
                  <a:prstClr val="black"/>
                </a:solidFill>
                <a:latin typeface="Calibri" panose="020F0502020204030204"/>
              </a:rPr>
              <a:t>đồ</a:t>
            </a:r>
            <a:r>
              <a:rPr lang="en-US" sz="3200" dirty="0">
                <a:solidFill>
                  <a:prstClr val="black"/>
                </a:solidFill>
                <a:latin typeface="Calibri" panose="020F0502020204030204"/>
              </a:rPr>
              <a:t> </a:t>
            </a:r>
            <a:r>
              <a:rPr lang="en-US" sz="3200" dirty="0" err="1">
                <a:solidFill>
                  <a:prstClr val="black"/>
                </a:solidFill>
                <a:latin typeface="Calibri" panose="020F0502020204030204"/>
              </a:rPr>
              <a:t>vật</a:t>
            </a:r>
            <a:r>
              <a:rPr lang="en-US" sz="3200" dirty="0">
                <a:solidFill>
                  <a:prstClr val="black"/>
                </a:solidFill>
                <a:latin typeface="Calibri" panose="020F0502020204030204"/>
              </a:rPr>
              <a:t> </a:t>
            </a:r>
            <a:r>
              <a:rPr lang="en-US" sz="3200" dirty="0" err="1">
                <a:solidFill>
                  <a:prstClr val="black"/>
                </a:solidFill>
                <a:latin typeface="Calibri" panose="020F0502020204030204"/>
              </a:rPr>
              <a:t>bí</a:t>
            </a:r>
            <a:r>
              <a:rPr lang="en-US" sz="3200" dirty="0">
                <a:solidFill>
                  <a:prstClr val="black"/>
                </a:solidFill>
                <a:latin typeface="Calibri" panose="020F0502020204030204"/>
              </a:rPr>
              <a:t> </a:t>
            </a:r>
            <a:r>
              <a:rPr lang="en-US" sz="3200" dirty="0" err="1">
                <a:solidFill>
                  <a:prstClr val="black"/>
                </a:solidFill>
                <a:latin typeface="Calibri" panose="020F0502020204030204"/>
              </a:rPr>
              <a:t>mật</a:t>
            </a:r>
            <a:endParaRPr kumimoji="0" lang="en-US" sz="3200" b="0" i="0" u="none" strike="noStrike" kern="1200" cap="none" spc="0" normalizeH="0" baseline="0" noProof="0" dirty="0">
              <a:ln>
                <a:noFill/>
              </a:ln>
              <a:solidFill>
                <a:prstClr val="black"/>
              </a:solidFill>
              <a:effectLst/>
              <a:uLnTx/>
              <a:uFillTx/>
              <a:latin typeface="Calibri" panose="020F0502020204030204"/>
            </a:endParaRPr>
          </a:p>
        </p:txBody>
      </p:sp>
      <p:sp>
        <p:nvSpPr>
          <p:cNvPr id="23" name="Arrow: Right 22">
            <a:extLst>
              <a:ext uri="{FF2B5EF4-FFF2-40B4-BE49-F238E27FC236}">
                <a16:creationId xmlns:a16="http://schemas.microsoft.com/office/drawing/2014/main" id="{70CC8B8C-EFEE-3834-4593-CE7C708C2541}"/>
              </a:ext>
            </a:extLst>
          </p:cNvPr>
          <p:cNvSpPr/>
          <p:nvPr/>
        </p:nvSpPr>
        <p:spPr>
          <a:xfrm>
            <a:off x="3911998" y="3333749"/>
            <a:ext cx="504825" cy="48577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Diagonal Corners Rounded 23">
            <a:extLst>
              <a:ext uri="{FF2B5EF4-FFF2-40B4-BE49-F238E27FC236}">
                <a16:creationId xmlns:a16="http://schemas.microsoft.com/office/drawing/2014/main" id="{80AB4FFB-8FAA-119D-3220-2FBD80A80038}"/>
              </a:ext>
            </a:extLst>
          </p:cNvPr>
          <p:cNvSpPr/>
          <p:nvPr/>
        </p:nvSpPr>
        <p:spPr>
          <a:xfrm>
            <a:off x="4982968" y="2335442"/>
            <a:ext cx="3243856" cy="3131907"/>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7CFB79D9-CE1F-943A-E76A-94DD3BF9261B}"/>
              </a:ext>
            </a:extLst>
          </p:cNvPr>
          <p:cNvSpPr/>
          <p:nvPr/>
        </p:nvSpPr>
        <p:spPr>
          <a:xfrm rot="441340">
            <a:off x="4561040" y="2138083"/>
            <a:ext cx="3582404" cy="3131907"/>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a:solidFill>
                <a:schemeClr val="tx1"/>
              </a:solidFill>
              <a:latin typeface="Calibri" panose="020F0502020204030204" pitchFamily="34" charset="0"/>
              <a:ea typeface="LNTH-LuoLuoNotangYuanTi 1" pitchFamily="2" charset="-128"/>
              <a:cs typeface="Calibri" panose="020F0502020204030204" pitchFamily="34" charset="0"/>
            </a:endParaRPr>
          </a:p>
        </p:txBody>
      </p:sp>
      <p:sp>
        <p:nvSpPr>
          <p:cNvPr id="26" name="TextBox 25">
            <a:extLst>
              <a:ext uri="{FF2B5EF4-FFF2-40B4-BE49-F238E27FC236}">
                <a16:creationId xmlns:a16="http://schemas.microsoft.com/office/drawing/2014/main" id="{8E8FA57E-BE30-C899-B7F9-2C9260C53380}"/>
              </a:ext>
            </a:extLst>
          </p:cNvPr>
          <p:cNvSpPr txBox="1"/>
          <p:nvPr/>
        </p:nvSpPr>
        <p:spPr>
          <a:xfrm>
            <a:off x="4788297" y="2330144"/>
            <a:ext cx="3304543" cy="236988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6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noProof="0" dirty="0" err="1">
                <a:ln>
                  <a:noFill/>
                </a:ln>
                <a:solidFill>
                  <a:prstClr val="black"/>
                </a:solidFill>
                <a:effectLst/>
                <a:uLnTx/>
                <a:uFillTx/>
                <a:latin typeface="Calibri" panose="020F0502020204030204"/>
                <a:ea typeface="+mn-ea"/>
                <a:cs typeface="+mn-cs"/>
              </a:rPr>
              <a:t>chơi</a:t>
            </a:r>
            <a:endParaRPr kumimoji="0" lang="en-US" sz="3600" b="1" i="0" u="none" strike="noStrike" kern="1200" cap="none" spc="0" normalizeH="0" noProof="0" dirty="0">
              <a:ln>
                <a:noFill/>
              </a:ln>
              <a:solidFill>
                <a:prstClr val="black"/>
              </a:solidFill>
              <a:effectLst/>
              <a:uLnTx/>
              <a:uFillTx/>
              <a:latin typeface="Calibri" panose="020F0502020204030204"/>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2800" baseline="0" dirty="0" err="1">
                <a:solidFill>
                  <a:prstClr val="black"/>
                </a:solidFill>
                <a:latin typeface="Calibri" panose="020F0502020204030204"/>
              </a:rPr>
              <a:t>Một</a:t>
            </a:r>
            <a:r>
              <a:rPr lang="en-US" sz="2800" dirty="0">
                <a:solidFill>
                  <a:prstClr val="black"/>
                </a:solidFill>
                <a:latin typeface="Calibri" panose="020F0502020204030204"/>
              </a:rPr>
              <a:t> </a:t>
            </a:r>
            <a:r>
              <a:rPr lang="en-US" sz="2800" dirty="0" err="1">
                <a:solidFill>
                  <a:prstClr val="black"/>
                </a:solidFill>
                <a:latin typeface="Calibri" panose="020F0502020204030204"/>
              </a:rPr>
              <a:t>bạn</a:t>
            </a:r>
            <a:r>
              <a:rPr lang="en-US" sz="2800" dirty="0">
                <a:solidFill>
                  <a:prstClr val="black"/>
                </a:solidFill>
                <a:latin typeface="Calibri" panose="020F0502020204030204"/>
              </a:rPr>
              <a:t> </a:t>
            </a:r>
            <a:r>
              <a:rPr lang="en-US" sz="2800" dirty="0" err="1">
                <a:solidFill>
                  <a:prstClr val="black"/>
                </a:solidFill>
                <a:latin typeface="Calibri" panose="020F0502020204030204"/>
              </a:rPr>
              <a:t>mở</a:t>
            </a:r>
            <a:r>
              <a:rPr lang="en-US" sz="2800" dirty="0">
                <a:solidFill>
                  <a:prstClr val="black"/>
                </a:solidFill>
                <a:latin typeface="Calibri" panose="020F0502020204030204"/>
              </a:rPr>
              <a:t> </a:t>
            </a:r>
            <a:r>
              <a:rPr lang="en-US" sz="2800" dirty="0" err="1">
                <a:solidFill>
                  <a:prstClr val="black"/>
                </a:solidFill>
                <a:latin typeface="Calibri" panose="020F0502020204030204"/>
              </a:rPr>
              <a:t>túi</a:t>
            </a:r>
            <a:r>
              <a:rPr lang="en-US" sz="2800" dirty="0">
                <a:solidFill>
                  <a:prstClr val="black"/>
                </a:solidFill>
                <a:latin typeface="Calibri" panose="020F0502020204030204"/>
              </a:rPr>
              <a:t> </a:t>
            </a:r>
            <a:r>
              <a:rPr lang="en-US" sz="2800" dirty="0" err="1">
                <a:solidFill>
                  <a:prstClr val="black"/>
                </a:solidFill>
                <a:latin typeface="Calibri" panose="020F0502020204030204"/>
              </a:rPr>
              <a:t>quan</a:t>
            </a:r>
            <a:r>
              <a:rPr lang="en-US" sz="2800" dirty="0">
                <a:solidFill>
                  <a:prstClr val="black"/>
                </a:solidFill>
                <a:latin typeface="Calibri" panose="020F0502020204030204"/>
              </a:rPr>
              <a:t> </a:t>
            </a:r>
            <a:r>
              <a:rPr lang="en-US" sz="2800" dirty="0" err="1">
                <a:solidFill>
                  <a:prstClr val="black"/>
                </a:solidFill>
                <a:latin typeface="Calibri" panose="020F0502020204030204"/>
              </a:rPr>
              <a:t>sát</a:t>
            </a:r>
            <a:r>
              <a:rPr lang="en-US" sz="2800" dirty="0">
                <a:solidFill>
                  <a:prstClr val="black"/>
                </a:solidFill>
                <a:latin typeface="Calibri" panose="020F0502020204030204"/>
              </a:rPr>
              <a:t> </a:t>
            </a:r>
            <a:r>
              <a:rPr lang="en-US" sz="2800" dirty="0" err="1">
                <a:solidFill>
                  <a:prstClr val="black"/>
                </a:solidFill>
                <a:latin typeface="Calibri" panose="020F0502020204030204"/>
              </a:rPr>
              <a:t>và</a:t>
            </a:r>
            <a:r>
              <a:rPr lang="en-US" sz="2800" dirty="0">
                <a:solidFill>
                  <a:prstClr val="black"/>
                </a:solidFill>
                <a:latin typeface="Calibri" panose="020F0502020204030204"/>
              </a:rPr>
              <a:t> </a:t>
            </a:r>
            <a:r>
              <a:rPr lang="en-US" sz="2800" dirty="0" err="1">
                <a:solidFill>
                  <a:prstClr val="black"/>
                </a:solidFill>
                <a:latin typeface="Calibri" panose="020F0502020204030204"/>
              </a:rPr>
              <a:t>dùng</a:t>
            </a:r>
            <a:r>
              <a:rPr lang="en-US" sz="2800" dirty="0">
                <a:solidFill>
                  <a:prstClr val="black"/>
                </a:solidFill>
                <a:latin typeface="Calibri" panose="020F0502020204030204"/>
              </a:rPr>
              <a:t> </a:t>
            </a:r>
            <a:r>
              <a:rPr lang="en-US" sz="2800" dirty="0" err="1">
                <a:solidFill>
                  <a:prstClr val="black"/>
                </a:solidFill>
                <a:latin typeface="Calibri" panose="020F0502020204030204"/>
              </a:rPr>
              <a:t>các</a:t>
            </a:r>
            <a:r>
              <a:rPr lang="en-US" sz="2800" dirty="0">
                <a:solidFill>
                  <a:prstClr val="black"/>
                </a:solidFill>
                <a:latin typeface="Calibri" panose="020F0502020204030204"/>
              </a:rPr>
              <a:t> </a:t>
            </a:r>
            <a:r>
              <a:rPr lang="en-US" sz="2800" dirty="0" err="1">
                <a:solidFill>
                  <a:prstClr val="black"/>
                </a:solidFill>
                <a:latin typeface="Calibri" panose="020F0502020204030204"/>
              </a:rPr>
              <a:t>tính</a:t>
            </a:r>
            <a:r>
              <a:rPr lang="en-US" sz="2800" dirty="0">
                <a:solidFill>
                  <a:prstClr val="black"/>
                </a:solidFill>
                <a:latin typeface="Calibri" panose="020F0502020204030204"/>
              </a:rPr>
              <a:t> </a:t>
            </a:r>
            <a:r>
              <a:rPr lang="en-US" sz="2800" dirty="0" err="1">
                <a:solidFill>
                  <a:prstClr val="black"/>
                </a:solidFill>
                <a:latin typeface="Calibri" panose="020F0502020204030204"/>
              </a:rPr>
              <a:t>từ</a:t>
            </a:r>
            <a:r>
              <a:rPr lang="en-US" sz="2800" dirty="0">
                <a:solidFill>
                  <a:prstClr val="black"/>
                </a:solidFill>
                <a:latin typeface="Calibri" panose="020F0502020204030204"/>
              </a:rPr>
              <a:t> </a:t>
            </a:r>
            <a:r>
              <a:rPr lang="en-US" sz="2800" dirty="0" err="1">
                <a:solidFill>
                  <a:prstClr val="black"/>
                </a:solidFill>
                <a:latin typeface="Calibri" panose="020F0502020204030204"/>
              </a:rPr>
              <a:t>tả</a:t>
            </a:r>
            <a:r>
              <a:rPr lang="en-US" sz="2800" dirty="0">
                <a:solidFill>
                  <a:prstClr val="black"/>
                </a:solidFill>
                <a:latin typeface="Calibri" panose="020F0502020204030204"/>
              </a:rPr>
              <a:t> </a:t>
            </a:r>
            <a:r>
              <a:rPr lang="en-US" sz="2800" dirty="0" err="1">
                <a:solidFill>
                  <a:prstClr val="black"/>
                </a:solidFill>
                <a:latin typeface="Calibri" panose="020F0502020204030204"/>
              </a:rPr>
              <a:t>đồ</a:t>
            </a:r>
            <a:r>
              <a:rPr lang="en-US" sz="2800" dirty="0">
                <a:solidFill>
                  <a:prstClr val="black"/>
                </a:solidFill>
                <a:latin typeface="Calibri" panose="020F0502020204030204"/>
              </a:rPr>
              <a:t> </a:t>
            </a:r>
            <a:r>
              <a:rPr lang="en-US" sz="2800" dirty="0" err="1">
                <a:solidFill>
                  <a:prstClr val="black"/>
                </a:solidFill>
                <a:latin typeface="Calibri" panose="020F0502020204030204"/>
              </a:rPr>
              <a:t>vật</a:t>
            </a:r>
            <a:r>
              <a:rPr lang="en-US" sz="2800" dirty="0">
                <a:solidFill>
                  <a:prstClr val="black"/>
                </a:solidFill>
                <a:latin typeface="Calibri" panose="020F0502020204030204"/>
              </a:rPr>
              <a:t> </a:t>
            </a:r>
            <a:r>
              <a:rPr lang="en-US" sz="2800" dirty="0" err="1">
                <a:solidFill>
                  <a:prstClr val="black"/>
                </a:solidFill>
                <a:latin typeface="Calibri" panose="020F0502020204030204"/>
              </a:rPr>
              <a:t>để</a:t>
            </a:r>
            <a:r>
              <a:rPr lang="en-US" sz="2800" dirty="0">
                <a:solidFill>
                  <a:prstClr val="black"/>
                </a:solidFill>
                <a:latin typeface="Calibri" panose="020F0502020204030204"/>
              </a:rPr>
              <a:t> </a:t>
            </a:r>
            <a:r>
              <a:rPr lang="en-US" sz="2800" dirty="0" err="1">
                <a:solidFill>
                  <a:prstClr val="black"/>
                </a:solidFill>
                <a:latin typeface="Calibri" panose="020F0502020204030204"/>
              </a:rPr>
              <a:t>cả</a:t>
            </a:r>
            <a:r>
              <a:rPr lang="en-US" sz="2800" dirty="0">
                <a:solidFill>
                  <a:prstClr val="black"/>
                </a:solidFill>
                <a:latin typeface="Calibri" panose="020F0502020204030204"/>
              </a:rPr>
              <a:t> </a:t>
            </a:r>
            <a:r>
              <a:rPr lang="en-US" sz="2800" dirty="0" err="1">
                <a:solidFill>
                  <a:prstClr val="black"/>
                </a:solidFill>
                <a:latin typeface="Calibri" panose="020F0502020204030204"/>
              </a:rPr>
              <a:t>đội</a:t>
            </a:r>
            <a:r>
              <a:rPr lang="en-US" sz="2800" dirty="0">
                <a:solidFill>
                  <a:prstClr val="black"/>
                </a:solidFill>
                <a:latin typeface="Calibri" panose="020F0502020204030204"/>
              </a:rPr>
              <a:t> </a:t>
            </a:r>
            <a:r>
              <a:rPr lang="en-US" sz="2800" dirty="0" err="1">
                <a:solidFill>
                  <a:prstClr val="black"/>
                </a:solidFill>
                <a:latin typeface="Calibri" panose="020F0502020204030204"/>
              </a:rPr>
              <a:t>đoán</a:t>
            </a:r>
            <a:r>
              <a:rPr lang="en-US" sz="2800" dirty="0">
                <a:solidFill>
                  <a:prstClr val="black"/>
                </a:solidFill>
                <a:latin typeface="Calibri" panose="020F0502020204030204"/>
              </a:rPr>
              <a:t> </a:t>
            </a:r>
            <a:r>
              <a:rPr lang="en-US" sz="2800" dirty="0" err="1">
                <a:solidFill>
                  <a:prstClr val="black"/>
                </a:solidFill>
                <a:latin typeface="Calibri" panose="020F0502020204030204"/>
              </a:rPr>
              <a:t>tên</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7" name="Arrow: Right 26">
            <a:extLst>
              <a:ext uri="{FF2B5EF4-FFF2-40B4-BE49-F238E27FC236}">
                <a16:creationId xmlns:a16="http://schemas.microsoft.com/office/drawing/2014/main" id="{7E7DBFAD-52E5-6164-AB2F-DB92AFE2DDB1}"/>
              </a:ext>
            </a:extLst>
          </p:cNvPr>
          <p:cNvSpPr/>
          <p:nvPr/>
        </p:nvSpPr>
        <p:spPr>
          <a:xfrm>
            <a:off x="8312548" y="3419474"/>
            <a:ext cx="504825" cy="485775"/>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Diagonal Corners Rounded 27">
            <a:extLst>
              <a:ext uri="{FF2B5EF4-FFF2-40B4-BE49-F238E27FC236}">
                <a16:creationId xmlns:a16="http://schemas.microsoft.com/office/drawing/2014/main" id="{30354990-D60F-072F-1368-951D11177760}"/>
              </a:ext>
            </a:extLst>
          </p:cNvPr>
          <p:cNvSpPr/>
          <p:nvPr/>
        </p:nvSpPr>
        <p:spPr>
          <a:xfrm>
            <a:off x="9202542" y="2402117"/>
            <a:ext cx="2862855" cy="3131907"/>
          </a:xfrm>
          <a:prstGeom prst="round2DiagRect">
            <a:avLst/>
          </a:prstGeom>
          <a:solidFill>
            <a:schemeClr val="accent4">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Diagonal Corners Rounded 28">
            <a:extLst>
              <a:ext uri="{FF2B5EF4-FFF2-40B4-BE49-F238E27FC236}">
                <a16:creationId xmlns:a16="http://schemas.microsoft.com/office/drawing/2014/main" id="{0677FE81-0D2D-00E6-5100-D729F1722794}"/>
              </a:ext>
            </a:extLst>
          </p:cNvPr>
          <p:cNvSpPr/>
          <p:nvPr/>
        </p:nvSpPr>
        <p:spPr>
          <a:xfrm rot="441340">
            <a:off x="8782095" y="2181731"/>
            <a:ext cx="3222679" cy="3131907"/>
          </a:xfrm>
          <a:prstGeom prst="round2DiagRect">
            <a:avLst/>
          </a:prstGeom>
          <a:solidFill>
            <a:schemeClr val="accent4">
              <a:lumMod val="60000"/>
              <a:lumOff val="4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b="1" dirty="0">
              <a:solidFill>
                <a:schemeClr val="tx1"/>
              </a:solidFill>
              <a:latin typeface="Calibri" panose="020F0502020204030204" pitchFamily="34" charset="0"/>
              <a:ea typeface="LNTH-LuoLuoNotangYuanTi 1" pitchFamily="2" charset="-128"/>
              <a:cs typeface="Calibri" panose="020F0502020204030204" pitchFamily="34" charset="0"/>
            </a:endParaRPr>
          </a:p>
        </p:txBody>
      </p:sp>
      <p:sp>
        <p:nvSpPr>
          <p:cNvPr id="30" name="TextBox 29">
            <a:extLst>
              <a:ext uri="{FF2B5EF4-FFF2-40B4-BE49-F238E27FC236}">
                <a16:creationId xmlns:a16="http://schemas.microsoft.com/office/drawing/2014/main" id="{3CD0A197-6848-15E7-3647-89C926710663}"/>
              </a:ext>
            </a:extLst>
          </p:cNvPr>
          <p:cNvSpPr txBox="1"/>
          <p:nvPr/>
        </p:nvSpPr>
        <p:spPr>
          <a:xfrm>
            <a:off x="9007873" y="2396819"/>
            <a:ext cx="2952750" cy="255454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rPr>
              <a:t>Kết</a:t>
            </a:r>
            <a:r>
              <a:rPr kumimoji="0" lang="en-US" sz="3200" b="1" i="0" u="none" strike="noStrike" kern="1200" cap="none" spc="0" normalizeH="0" noProof="0" dirty="0">
                <a:ln>
                  <a:noFill/>
                </a:ln>
                <a:solidFill>
                  <a:prstClr val="black"/>
                </a:solidFill>
                <a:effectLst/>
                <a:uLnTx/>
                <a:uFillTx/>
                <a:latin typeface="Calibri" panose="020F0502020204030204"/>
              </a:rPr>
              <a:t> </a:t>
            </a:r>
            <a:r>
              <a:rPr kumimoji="0" lang="en-US" sz="3200" b="1" i="0" u="none" strike="noStrike" kern="1200" cap="none" spc="0" normalizeH="0" noProof="0" dirty="0" err="1">
                <a:ln>
                  <a:noFill/>
                </a:ln>
                <a:solidFill>
                  <a:prstClr val="black"/>
                </a:solidFill>
                <a:effectLst/>
                <a:uLnTx/>
                <a:uFillTx/>
                <a:latin typeface="Calibri" panose="020F0502020204030204"/>
              </a:rPr>
              <a:t>quả</a:t>
            </a:r>
            <a:endParaRPr kumimoji="0" lang="en-US" sz="3200" b="1" i="0" u="none" strike="noStrike" kern="1200" cap="none" spc="0" normalizeH="0" noProof="0" dirty="0">
              <a:ln>
                <a:noFill/>
              </a:ln>
              <a:solidFill>
                <a:prstClr val="black"/>
              </a:solidFill>
              <a:effectLst/>
              <a:uLnTx/>
              <a:uFillTx/>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3200" noProof="0" dirty="0" err="1">
                <a:solidFill>
                  <a:prstClr val="black"/>
                </a:solidFill>
                <a:latin typeface="Calibri" panose="020F0502020204030204"/>
              </a:rPr>
              <a:t>Đội</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nào</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đoán</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đúng</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nhanh</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và</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nhiều</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hơn</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sẽ</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là</a:t>
            </a:r>
            <a:r>
              <a:rPr lang="en-US" sz="3200" noProof="0" dirty="0">
                <a:solidFill>
                  <a:prstClr val="black"/>
                </a:solidFill>
                <a:latin typeface="Calibri" panose="020F0502020204030204"/>
              </a:rPr>
              <a:t> </a:t>
            </a:r>
            <a:r>
              <a:rPr lang="en-US" sz="3200" noProof="0" dirty="0" err="1">
                <a:solidFill>
                  <a:prstClr val="black"/>
                </a:solidFill>
                <a:latin typeface="Calibri" panose="020F0502020204030204"/>
              </a:rPr>
              <a:t>độ</a:t>
            </a:r>
            <a:r>
              <a:rPr lang="en-US" sz="3200" dirty="0" err="1">
                <a:solidFill>
                  <a:prstClr val="black"/>
                </a:solidFill>
                <a:latin typeface="Calibri" panose="020F0502020204030204"/>
              </a:rPr>
              <a:t>i</a:t>
            </a:r>
            <a:r>
              <a:rPr lang="en-US" sz="3200" dirty="0">
                <a:solidFill>
                  <a:prstClr val="black"/>
                </a:solidFill>
                <a:latin typeface="Calibri" panose="020F0502020204030204"/>
              </a:rPr>
              <a:t> </a:t>
            </a:r>
            <a:r>
              <a:rPr lang="en-US" sz="3200" dirty="0" err="1">
                <a:solidFill>
                  <a:prstClr val="black"/>
                </a:solidFill>
                <a:latin typeface="Calibri" panose="020F0502020204030204"/>
              </a:rPr>
              <a:t>thắng</a:t>
            </a:r>
            <a:r>
              <a:rPr lang="en-US" sz="3200" b="1" dirty="0">
                <a:solidFill>
                  <a:prstClr val="black"/>
                </a:solidFill>
                <a:latin typeface="Calibri" panose="020F0502020204030204"/>
              </a:rPr>
              <a:t>.</a:t>
            </a:r>
            <a:endParaRPr kumimoji="0" lang="en-US" sz="32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717779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 calcmode="lin" valueType="num">
                                      <p:cBhvr>
                                        <p:cTn id="19" dur="500" fill="hold"/>
                                        <p:tgtEl>
                                          <p:spTgt spid="19"/>
                                        </p:tgtEl>
                                        <p:attrNameLst>
                                          <p:attrName>style.rotation</p:attrName>
                                        </p:attrNameLst>
                                      </p:cBhvr>
                                      <p:tavLst>
                                        <p:tav tm="0">
                                          <p:val>
                                            <p:fltVal val="360"/>
                                          </p:val>
                                        </p:tav>
                                        <p:tav tm="100000">
                                          <p:val>
                                            <p:fltVal val="0"/>
                                          </p:val>
                                        </p:tav>
                                      </p:tavLst>
                                    </p:anim>
                                    <p:animEffect transition="in" filter="fade">
                                      <p:cBhvr>
                                        <p:cTn id="20" dur="500"/>
                                        <p:tgtEl>
                                          <p:spTgt spid="19"/>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 calcmode="lin" valueType="num">
                                      <p:cBhvr>
                                        <p:cTn id="25" dur="500" fill="hold"/>
                                        <p:tgtEl>
                                          <p:spTgt spid="18"/>
                                        </p:tgtEl>
                                        <p:attrNameLst>
                                          <p:attrName>style.rotation</p:attrName>
                                        </p:attrNameLst>
                                      </p:cBhvr>
                                      <p:tavLst>
                                        <p:tav tm="0">
                                          <p:val>
                                            <p:fltVal val="360"/>
                                          </p:val>
                                        </p:tav>
                                        <p:tav tm="100000">
                                          <p:val>
                                            <p:fltVal val="0"/>
                                          </p:val>
                                        </p:tav>
                                      </p:tavLst>
                                    </p:anim>
                                    <p:animEffect transition="in" filter="fade">
                                      <p:cBhvr>
                                        <p:cTn id="26" dur="500"/>
                                        <p:tgtEl>
                                          <p:spTgt spid="18"/>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360"/>
                                          </p:val>
                                        </p:tav>
                                        <p:tav tm="100000">
                                          <p:val>
                                            <p:fltVal val="0"/>
                                          </p:val>
                                        </p:tav>
                                      </p:tavLst>
                                    </p:anim>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360"/>
                                          </p:val>
                                        </p:tav>
                                        <p:tav tm="100000">
                                          <p:val>
                                            <p:fltVal val="0"/>
                                          </p:val>
                                        </p:tav>
                                      </p:tavLst>
                                    </p:anim>
                                    <p:animEffect transition="in" filter="fade">
                                      <p:cBhvr>
                                        <p:cTn id="43" dur="500"/>
                                        <p:tgtEl>
                                          <p:spTgt spid="26"/>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 calcmode="lin" valueType="num">
                                      <p:cBhvr>
                                        <p:cTn id="48" dur="500" fill="hold"/>
                                        <p:tgtEl>
                                          <p:spTgt spid="25"/>
                                        </p:tgtEl>
                                        <p:attrNameLst>
                                          <p:attrName>style.rotation</p:attrName>
                                        </p:attrNameLst>
                                      </p:cBhvr>
                                      <p:tavLst>
                                        <p:tav tm="0">
                                          <p:val>
                                            <p:fltVal val="360"/>
                                          </p:val>
                                        </p:tav>
                                        <p:tav tm="100000">
                                          <p:val>
                                            <p:fltVal val="0"/>
                                          </p:val>
                                        </p:tav>
                                      </p:tavLst>
                                    </p:anim>
                                    <p:animEffect transition="in" filter="fade">
                                      <p:cBhvr>
                                        <p:cTn id="49" dur="500"/>
                                        <p:tgtEl>
                                          <p:spTgt spid="25"/>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 calcmode="lin" valueType="num">
                                      <p:cBhvr>
                                        <p:cTn id="54" dur="500" fill="hold"/>
                                        <p:tgtEl>
                                          <p:spTgt spid="24"/>
                                        </p:tgtEl>
                                        <p:attrNameLst>
                                          <p:attrName>style.rotation</p:attrName>
                                        </p:attrNameLst>
                                      </p:cBhvr>
                                      <p:tavLst>
                                        <p:tav tm="0">
                                          <p:val>
                                            <p:fltVal val="360"/>
                                          </p:val>
                                        </p:tav>
                                        <p:tav tm="100000">
                                          <p:val>
                                            <p:fltVal val="0"/>
                                          </p:val>
                                        </p:tav>
                                      </p:tavLst>
                                    </p:anim>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 calcmode="lin" valueType="num">
                                      <p:cBhvr>
                                        <p:cTn id="65" dur="500" fill="hold"/>
                                        <p:tgtEl>
                                          <p:spTgt spid="30"/>
                                        </p:tgtEl>
                                        <p:attrNameLst>
                                          <p:attrName>style.rotation</p:attrName>
                                        </p:attrNameLst>
                                      </p:cBhvr>
                                      <p:tavLst>
                                        <p:tav tm="0">
                                          <p:val>
                                            <p:fltVal val="360"/>
                                          </p:val>
                                        </p:tav>
                                        <p:tav tm="100000">
                                          <p:val>
                                            <p:fltVal val="0"/>
                                          </p:val>
                                        </p:tav>
                                      </p:tavLst>
                                    </p:anim>
                                    <p:animEffect transition="in" filter="fade">
                                      <p:cBhvr>
                                        <p:cTn id="66" dur="500"/>
                                        <p:tgtEl>
                                          <p:spTgt spid="30"/>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 calcmode="lin" valueType="num">
                                      <p:cBhvr>
                                        <p:cTn id="71" dur="500" fill="hold"/>
                                        <p:tgtEl>
                                          <p:spTgt spid="29"/>
                                        </p:tgtEl>
                                        <p:attrNameLst>
                                          <p:attrName>style.rotation</p:attrName>
                                        </p:attrNameLst>
                                      </p:cBhvr>
                                      <p:tavLst>
                                        <p:tav tm="0">
                                          <p:val>
                                            <p:fltVal val="360"/>
                                          </p:val>
                                        </p:tav>
                                        <p:tav tm="100000">
                                          <p:val>
                                            <p:fltVal val="0"/>
                                          </p:val>
                                        </p:tav>
                                      </p:tavLst>
                                    </p:anim>
                                    <p:animEffect transition="in" filter="fade">
                                      <p:cBhvr>
                                        <p:cTn id="72" dur="500"/>
                                        <p:tgtEl>
                                          <p:spTgt spid="29"/>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 calcmode="lin" valueType="num">
                                      <p:cBhvr>
                                        <p:cTn id="77" dur="500" fill="hold"/>
                                        <p:tgtEl>
                                          <p:spTgt spid="28"/>
                                        </p:tgtEl>
                                        <p:attrNameLst>
                                          <p:attrName>style.rotation</p:attrName>
                                        </p:attrNameLst>
                                      </p:cBhvr>
                                      <p:tavLst>
                                        <p:tav tm="0">
                                          <p:val>
                                            <p:fltVal val="360"/>
                                          </p:val>
                                        </p:tav>
                                        <p:tav tm="100000">
                                          <p:val>
                                            <p:fltVal val="0"/>
                                          </p:val>
                                        </p:tav>
                                      </p:tavLst>
                                    </p:anim>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p:bldP spid="23" grpId="0" animBg="1"/>
      <p:bldP spid="24" grpId="0" animBg="1"/>
      <p:bldP spid="25" grpId="0" animBg="1"/>
      <p:bldP spid="26" grpId="0"/>
      <p:bldP spid="27" grpId="0" animBg="1"/>
      <p:bldP spid="28" grpId="0" animBg="1"/>
      <p:bldP spid="29"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74EB197-EAB9-3ED4-6C33-A3E719A275C9}"/>
              </a:ext>
            </a:extLst>
          </p:cNvPr>
          <p:cNvGrpSpPr/>
          <p:nvPr/>
        </p:nvGrpSpPr>
        <p:grpSpPr>
          <a:xfrm>
            <a:off x="3394408" y="722101"/>
            <a:ext cx="6175742" cy="1446550"/>
            <a:chOff x="2118152" y="802713"/>
            <a:chExt cx="5342998" cy="1446550"/>
          </a:xfrm>
        </p:grpSpPr>
        <p:sp>
          <p:nvSpPr>
            <p:cNvPr id="4" name="文本框 25">
              <a:extLst>
                <a:ext uri="{FF2B5EF4-FFF2-40B4-BE49-F238E27FC236}">
                  <a16:creationId xmlns:a16="http://schemas.microsoft.com/office/drawing/2014/main" id="{A57C1212-7943-1382-7CF0-6D7FA7D0EC0D}"/>
                </a:ext>
              </a:extLst>
            </p:cNvPr>
            <p:cNvSpPr txBox="1"/>
            <p:nvPr/>
          </p:nvSpPr>
          <p:spPr>
            <a:xfrm>
              <a:off x="2250002" y="802713"/>
              <a:ext cx="5211148"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a:ln w="190500">
                    <a:solidFill>
                      <a:srgbClr val="FFFFFF"/>
                    </a:solidFill>
                  </a:ln>
                  <a:solidFill>
                    <a:prstClr val="white"/>
                  </a:solidFill>
                  <a:effectLst>
                    <a:outerShdw blurRad="50800" dist="38100" dir="10800000" algn="r" rotWithShape="0">
                      <a:prstClr val="black">
                        <a:alpha val="40000"/>
                      </a:prstClr>
                    </a:outerShdw>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VẬN DỤNG</a:t>
              </a:r>
            </a:p>
          </p:txBody>
        </p:sp>
        <p:sp>
          <p:nvSpPr>
            <p:cNvPr id="5" name="文本框 20">
              <a:extLst>
                <a:ext uri="{FF2B5EF4-FFF2-40B4-BE49-F238E27FC236}">
                  <a16:creationId xmlns:a16="http://schemas.microsoft.com/office/drawing/2014/main" id="{3D5E7168-AB45-EF7F-7C51-880E554F2CFE}"/>
                </a:ext>
              </a:extLst>
            </p:cNvPr>
            <p:cNvSpPr txBox="1"/>
            <p:nvPr/>
          </p:nvSpPr>
          <p:spPr>
            <a:xfrm>
              <a:off x="2118152" y="802713"/>
              <a:ext cx="5211149" cy="144655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srgbClr val="40A686"/>
                  </a:solidFill>
                  <a:effectLst/>
                  <a:uLnTx/>
                  <a:uFillTx/>
                  <a:latin typeface="UTM Showcard" panose="02040603050506020204" pitchFamily="18" charset="0"/>
                  <a:ea typeface="字魂156号-萌趣苏打饼" panose="00000500000000000000" pitchFamily="2" charset="-122"/>
                  <a:cs typeface="字体视界-蓝瘦想哭体" panose="02010601030101010101" charset="-122"/>
                  <a:sym typeface="思源黑体 CN" panose="020B0500000000000000" pitchFamily="34" charset="-122"/>
                </a:rPr>
                <a:t>VẬN DỤNG</a:t>
              </a:r>
            </a:p>
          </p:txBody>
        </p:sp>
      </p:grpSp>
      <p:pic>
        <p:nvPicPr>
          <p:cNvPr id="3" name="Picture 2">
            <a:extLst>
              <a:ext uri="{FF2B5EF4-FFF2-40B4-BE49-F238E27FC236}">
                <a16:creationId xmlns:a16="http://schemas.microsoft.com/office/drawing/2014/main" id="{A2F4A41E-FABB-2400-949F-A56A47D1A1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4709" y="2650602"/>
            <a:ext cx="9377265" cy="4207398"/>
          </a:xfrm>
          <a:prstGeom prst="rect">
            <a:avLst/>
          </a:prstGeom>
        </p:spPr>
      </p:pic>
    </p:spTree>
    <p:extLst>
      <p:ext uri="{BB962C8B-B14F-4D97-AF65-F5344CB8AC3E}">
        <p14:creationId xmlns:p14="http://schemas.microsoft.com/office/powerpoint/2010/main" val="2461194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819"/>
            <a:ext cx="12192000" cy="6858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2980"/>
            <a:ext cx="12192000" cy="1567543"/>
          </a:xfrm>
          <a:prstGeom prst="rect">
            <a:avLst/>
          </a:prstGeom>
        </p:spPr>
      </p:pic>
      <p:pic>
        <p:nvPicPr>
          <p:cNvPr id="3" name="图片 2">
            <a:extLst>
              <a:ext uri="{FF2B5EF4-FFF2-40B4-BE49-F238E27FC236}">
                <a16:creationId xmlns:a16="http://schemas.microsoft.com/office/drawing/2014/main" id="{D774BFEC-B61B-4550-A43F-4CBE92488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853" y="3200710"/>
            <a:ext cx="3986647" cy="3986647"/>
          </a:xfrm>
          <a:prstGeom prst="rect">
            <a:avLst/>
          </a:prstGeom>
        </p:spPr>
      </p:pic>
      <p:pic>
        <p:nvPicPr>
          <p:cNvPr id="2" name="Picture 1">
            <a:extLst>
              <a:ext uri="{FF2B5EF4-FFF2-40B4-BE49-F238E27FC236}">
                <a16:creationId xmlns:a16="http://schemas.microsoft.com/office/drawing/2014/main" id="{0F490138-1B2D-AE95-6150-F4ECFA0D1E42}"/>
              </a:ext>
            </a:extLst>
          </p:cNvPr>
          <p:cNvPicPr>
            <a:picLocks noChangeAspect="1"/>
          </p:cNvPicPr>
          <p:nvPr/>
        </p:nvPicPr>
        <p:blipFill>
          <a:blip r:embed="rId6"/>
          <a:stretch>
            <a:fillRect/>
          </a:stretch>
        </p:blipFill>
        <p:spPr>
          <a:xfrm>
            <a:off x="1284276" y="1264905"/>
            <a:ext cx="9772735" cy="3548180"/>
          </a:xfrm>
          <a:prstGeom prst="rect">
            <a:avLst/>
          </a:prstGeom>
        </p:spPr>
      </p:pic>
    </p:spTree>
    <p:extLst>
      <p:ext uri="{BB962C8B-B14F-4D97-AF65-F5344CB8AC3E}">
        <p14:creationId xmlns:p14="http://schemas.microsoft.com/office/powerpoint/2010/main" val="375291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3000" r="-1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3C24F08-7E23-3A17-7B6E-BBB0CD75C492}"/>
              </a:ext>
            </a:extLst>
          </p:cNvPr>
          <p:cNvSpPr/>
          <p:nvPr/>
        </p:nvSpPr>
        <p:spPr>
          <a:xfrm>
            <a:off x="562708" y="867508"/>
            <a:ext cx="9519138" cy="5618462"/>
          </a:xfrm>
          <a:prstGeom prst="roundRect">
            <a:avLst>
              <a:gd name="adj" fmla="val 4148"/>
            </a:avLst>
          </a:prstGeom>
          <a:solidFill>
            <a:schemeClr val="bg1"/>
          </a:solidFill>
          <a:ln w="76200">
            <a:solidFill>
              <a:srgbClr val="EAA4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FF8EED1-4BFE-49FC-F0AA-37BD5D6622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19" b="89972" l="9988" r="89972">
                        <a14:foregroundMark x1="53255" y1="7926" x2="53255" y2="7926"/>
                        <a14:foregroundMark x1="46017" y1="42863" x2="50546" y2="48605"/>
                        <a14:foregroundMark x1="49899" y1="42539" x2="49899" y2="42539"/>
                        <a14:backgroundMark x1="39749" y1="9462" x2="39749" y2="9462"/>
                        <a14:backgroundMark x1="79256" y1="58067" x2="79256" y2="58067"/>
                        <a14:backgroundMark x1="27942" y1="81682" x2="27942" y2="81682"/>
                        <a14:backgroundMark x1="54953" y1="41165" x2="69794" y2="49454"/>
                        <a14:backgroundMark x1="63890" y1="11646" x2="65588" y2="15528"/>
                        <a14:backgroundMark x1="38091" y1="11646" x2="38091" y2="11646"/>
                      </a14:backgroundRemoval>
                    </a14:imgEffect>
                  </a14:imgLayer>
                </a14:imgProps>
              </a:ext>
              <a:ext uri="{28A0092B-C50C-407E-A947-70E740481C1C}">
                <a14:useLocalDpi xmlns:a14="http://schemas.microsoft.com/office/drawing/2010/main" val="0"/>
              </a:ext>
            </a:extLst>
          </a:blip>
          <a:stretch>
            <a:fillRect/>
          </a:stretch>
        </p:blipFill>
        <p:spPr>
          <a:xfrm>
            <a:off x="6889923" y="372030"/>
            <a:ext cx="6973650" cy="6973650"/>
          </a:xfrm>
          <a:prstGeom prst="rect">
            <a:avLst/>
          </a:prstGeom>
        </p:spPr>
      </p:pic>
      <p:pic>
        <p:nvPicPr>
          <p:cNvPr id="5" name="Picture 4">
            <a:extLst>
              <a:ext uri="{FF2B5EF4-FFF2-40B4-BE49-F238E27FC236}">
                <a16:creationId xmlns:a16="http://schemas.microsoft.com/office/drawing/2014/main" id="{1E03BFE6-4659-C78E-D60C-712D3237BE7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4" b="24586" l="4610" r="47675"/>
                    </a14:imgEffect>
                  </a14:imgLayer>
                </a14:imgProps>
              </a:ext>
              <a:ext uri="{28A0092B-C50C-407E-A947-70E740481C1C}">
                <a14:useLocalDpi xmlns:a14="http://schemas.microsoft.com/office/drawing/2010/main" val="0"/>
              </a:ext>
            </a:extLst>
          </a:blip>
          <a:srcRect l="2507" t="4700" r="50408" b="73636"/>
          <a:stretch/>
        </p:blipFill>
        <p:spPr>
          <a:xfrm>
            <a:off x="3193875" y="-143785"/>
            <a:ext cx="4216405" cy="1939951"/>
          </a:xfrm>
          <a:prstGeom prst="rect">
            <a:avLst/>
          </a:prstGeom>
        </p:spPr>
      </p:pic>
      <p:sp>
        <p:nvSpPr>
          <p:cNvPr id="10" name="TextBox 9">
            <a:extLst>
              <a:ext uri="{FF2B5EF4-FFF2-40B4-BE49-F238E27FC236}">
                <a16:creationId xmlns:a16="http://schemas.microsoft.com/office/drawing/2014/main" id="{095B424E-3D15-B2DE-E438-96F77BCC7B9F}"/>
              </a:ext>
            </a:extLst>
          </p:cNvPr>
          <p:cNvSpPr txBox="1"/>
          <p:nvPr/>
        </p:nvSpPr>
        <p:spPr>
          <a:xfrm>
            <a:off x="1858108" y="345475"/>
            <a:ext cx="692833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prstClr val="black"/>
                  </a:solidFill>
                </a:ln>
                <a:solidFill>
                  <a:prstClr val="white"/>
                </a:solidFill>
                <a:effectLst/>
                <a:uLnTx/>
                <a:uFillTx/>
                <a:latin typeface="Cambria" panose="02040503050406030204" pitchFamily="18" charset="0"/>
                <a:ea typeface="Cambria" panose="02040503050406030204" pitchFamily="18" charset="0"/>
              </a:rPr>
              <a:t>CÂU 1</a:t>
            </a:r>
          </a:p>
        </p:txBody>
      </p:sp>
      <p:pic>
        <p:nvPicPr>
          <p:cNvPr id="24" name="Picture 23">
            <a:extLst>
              <a:ext uri="{FF2B5EF4-FFF2-40B4-BE49-F238E27FC236}">
                <a16:creationId xmlns:a16="http://schemas.microsoft.com/office/drawing/2014/main" id="{92A34BA0-D439-2263-BCE2-34D7D09650D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5334" b="91832" l="48484" r="93449"/>
                    </a14:imgEffect>
                  </a14:imgLayer>
                </a14:imgProps>
              </a:ext>
              <a:ext uri="{28A0092B-C50C-407E-A947-70E740481C1C}">
                <a14:useLocalDpi xmlns:a14="http://schemas.microsoft.com/office/drawing/2010/main" val="0"/>
              </a:ext>
            </a:extLst>
          </a:blip>
          <a:srcRect l="52673" t="73327" r="4623" b="6044"/>
          <a:stretch/>
        </p:blipFill>
        <p:spPr>
          <a:xfrm>
            <a:off x="870950" y="3387810"/>
            <a:ext cx="4362372" cy="1754327"/>
          </a:xfrm>
          <a:prstGeom prst="rect">
            <a:avLst/>
          </a:prstGeom>
        </p:spPr>
      </p:pic>
      <p:sp>
        <p:nvSpPr>
          <p:cNvPr id="11" name="TextBox 10">
            <a:extLst>
              <a:ext uri="{FF2B5EF4-FFF2-40B4-BE49-F238E27FC236}">
                <a16:creationId xmlns:a16="http://schemas.microsoft.com/office/drawing/2014/main" id="{192F5E9F-4F9B-01CB-32CC-60D9119B682A}"/>
              </a:ext>
            </a:extLst>
          </p:cNvPr>
          <p:cNvSpPr txBox="1"/>
          <p:nvPr/>
        </p:nvSpPr>
        <p:spPr>
          <a:xfrm>
            <a:off x="919113" y="1535006"/>
            <a:ext cx="7867333" cy="1754326"/>
          </a:xfrm>
          <a:prstGeom prst="rect">
            <a:avLst/>
          </a:prstGeom>
          <a:noFill/>
        </p:spPr>
        <p:txBody>
          <a:bodyPr wrap="square">
            <a:spAutoFit/>
          </a:bodyPr>
          <a:lstStyle/>
          <a:p>
            <a:pPr lvl="0" algn="ctr">
              <a:defRPr/>
            </a:pPr>
            <a:r>
              <a:rPr lang="vi-VN" sz="3600" b="1" dirty="0">
                <a:solidFill>
                  <a:srgbClr val="C00000"/>
                </a:solidFill>
                <a:latin typeface="Cambria" panose="02040503050406030204" pitchFamily="18" charset="0"/>
                <a:ea typeface="Cambria" panose="02040503050406030204" pitchFamily="18" charset="0"/>
              </a:rPr>
              <a:t>Từ ngữ nào có thể điền vào chỗ trống để tạo thành câu hoàn chỉnh:</a:t>
            </a:r>
            <a:endParaRPr lang="en-US" sz="3600" b="1" dirty="0">
              <a:solidFill>
                <a:srgbClr val="C00000"/>
              </a:solidFill>
              <a:latin typeface="Cambria" panose="02040503050406030204" pitchFamily="18" charset="0"/>
              <a:ea typeface="Cambria" panose="02040503050406030204" pitchFamily="18" charset="0"/>
            </a:endParaRPr>
          </a:p>
          <a:p>
            <a:pPr lvl="0" algn="ctr">
              <a:defRPr/>
            </a:pPr>
            <a:r>
              <a:rPr lang="vi-VN" sz="3600" b="1" dirty="0">
                <a:solidFill>
                  <a:srgbClr val="C00000"/>
                </a:solidFill>
                <a:latin typeface="Cambria" panose="02040503050406030204" pitchFamily="18" charset="0"/>
                <a:ea typeface="Cambria" panose="02040503050406030204" pitchFamily="18" charset="0"/>
              </a:rPr>
              <a:t>Chiếc áo này rất …… với bạn đấy.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D60D4E94-29C2-2D9C-4901-18C820F65999}"/>
              </a:ext>
            </a:extLst>
          </p:cNvPr>
          <p:cNvSpPr txBox="1"/>
          <p:nvPr/>
        </p:nvSpPr>
        <p:spPr>
          <a:xfrm>
            <a:off x="1330394" y="3828423"/>
            <a:ext cx="237436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A. </a:t>
            </a:r>
            <a:r>
              <a:rPr lang="en-US" sz="4400" b="1" noProof="0" dirty="0" err="1">
                <a:solidFill>
                  <a:prstClr val="white"/>
                </a:solidFill>
                <a:latin typeface="Cambria" panose="02040503050406030204" pitchFamily="18" charset="0"/>
                <a:ea typeface="Cambria" panose="02040503050406030204" pitchFamily="18" charset="0"/>
                <a:cs typeface="Open Sans" panose="020B0606030504020204" pitchFamily="34" charset="0"/>
              </a:rPr>
              <a:t>ấm</a:t>
            </a:r>
            <a:r>
              <a:rPr lang="en-US" sz="4400" b="1" noProof="0" dirty="0">
                <a:solidFill>
                  <a:prstClr val="white"/>
                </a:solidFill>
                <a:latin typeface="Cambria" panose="02040503050406030204" pitchFamily="18" charset="0"/>
                <a:ea typeface="Cambria" panose="02040503050406030204" pitchFamily="18" charset="0"/>
                <a:cs typeface="Open Sans" panose="020B0606030504020204" pitchFamily="34" charset="0"/>
              </a:rPr>
              <a:t> </a:t>
            </a:r>
            <a:r>
              <a:rPr lang="en-US" sz="4400" b="1" noProof="0" dirty="0" err="1">
                <a:solidFill>
                  <a:prstClr val="white"/>
                </a:solidFill>
                <a:latin typeface="Cambria" panose="02040503050406030204" pitchFamily="18" charset="0"/>
                <a:ea typeface="Cambria" panose="02040503050406030204" pitchFamily="18" charset="0"/>
                <a:cs typeface="Open Sans" panose="020B0606030504020204" pitchFamily="34" charset="0"/>
              </a:rPr>
              <a:t>áp</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pic>
        <p:nvPicPr>
          <p:cNvPr id="26" name="Picture 25">
            <a:extLst>
              <a:ext uri="{FF2B5EF4-FFF2-40B4-BE49-F238E27FC236}">
                <a16:creationId xmlns:a16="http://schemas.microsoft.com/office/drawing/2014/main" id="{8E6B7913-0F50-C046-D026-0DC2BCB8387F}"/>
              </a:ext>
            </a:extLst>
          </p:cNvPr>
          <p:cNvPicPr>
            <a:picLocks noChangeAspect="1"/>
          </p:cNvPicPr>
          <p:nvPr/>
        </p:nvPicPr>
        <p:blipFill rotWithShape="1">
          <a:blip r:embed="rId11">
            <a:extLst>
              <a:ext uri="{BEBA8EAE-BF5A-486C-A8C5-ECC9F3942E4B}">
                <a14:imgProps xmlns:a14="http://schemas.microsoft.com/office/drawing/2010/main">
                  <a14:imgLayer r:embed="rId8">
                    <a14:imgEffect>
                      <a14:backgroundRemoval t="52851" b="70886" l="4933" r="46664"/>
                    </a14:imgEffect>
                  </a14:imgLayer>
                </a14:imgProps>
              </a:ext>
              <a:ext uri="{28A0092B-C50C-407E-A947-70E740481C1C}">
                <a14:useLocalDpi xmlns:a14="http://schemas.microsoft.com/office/drawing/2010/main" val="0"/>
              </a:ext>
            </a:extLst>
          </a:blip>
          <a:srcRect l="2507" t="50923" r="50408" b="29077"/>
          <a:stretch/>
        </p:blipFill>
        <p:spPr>
          <a:xfrm>
            <a:off x="649650" y="4697330"/>
            <a:ext cx="4672627" cy="1720612"/>
          </a:xfrm>
          <a:prstGeom prst="rect">
            <a:avLst/>
          </a:prstGeom>
        </p:spPr>
      </p:pic>
      <p:pic>
        <p:nvPicPr>
          <p:cNvPr id="27" name="Picture 26">
            <a:extLst>
              <a:ext uri="{FF2B5EF4-FFF2-40B4-BE49-F238E27FC236}">
                <a16:creationId xmlns:a16="http://schemas.microsoft.com/office/drawing/2014/main" id="{988DB249-DA30-61F0-4806-AD53CDBADFC0}"/>
              </a:ext>
            </a:extLst>
          </p:cNvPr>
          <p:cNvPicPr>
            <a:picLocks noChangeAspect="1"/>
          </p:cNvPicPr>
          <p:nvPr/>
        </p:nvPicPr>
        <p:blipFill rotWithShape="1">
          <a:blip r:embed="rId12">
            <a:extLst>
              <a:ext uri="{BEBA8EAE-BF5A-486C-A8C5-ECC9F3942E4B}">
                <a14:imgProps xmlns:a14="http://schemas.microsoft.com/office/drawing/2010/main">
                  <a14:imgLayer r:embed="rId8">
                    <a14:imgEffect>
                      <a14:backgroundRemoval t="29438" b="48039" l="5661" r="47473"/>
                    </a14:imgEffect>
                  </a14:imgLayer>
                </a14:imgProps>
              </a:ext>
              <a:ext uri="{28A0092B-C50C-407E-A947-70E740481C1C}">
                <a14:useLocalDpi xmlns:a14="http://schemas.microsoft.com/office/drawing/2010/main" val="0"/>
              </a:ext>
            </a:extLst>
          </a:blip>
          <a:srcRect l="2507" t="27306" r="50408" b="51031"/>
          <a:stretch/>
        </p:blipFill>
        <p:spPr>
          <a:xfrm>
            <a:off x="4704416" y="3315713"/>
            <a:ext cx="4313909" cy="1720612"/>
          </a:xfrm>
          <a:prstGeom prst="rect">
            <a:avLst/>
          </a:prstGeom>
        </p:spPr>
      </p:pic>
      <p:pic>
        <p:nvPicPr>
          <p:cNvPr id="28" name="Picture 27">
            <a:extLst>
              <a:ext uri="{FF2B5EF4-FFF2-40B4-BE49-F238E27FC236}">
                <a16:creationId xmlns:a16="http://schemas.microsoft.com/office/drawing/2014/main" id="{ABA9D03F-6881-DB2E-9E94-BB4EFC6BC2C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4" b="24586" l="4610" r="47675"/>
                    </a14:imgEffect>
                  </a14:imgLayer>
                </a14:imgProps>
              </a:ext>
              <a:ext uri="{28A0092B-C50C-407E-A947-70E740481C1C}">
                <a14:useLocalDpi xmlns:a14="http://schemas.microsoft.com/office/drawing/2010/main" val="0"/>
              </a:ext>
            </a:extLst>
          </a:blip>
          <a:srcRect l="2507" t="4700" r="50408" b="73636"/>
          <a:stretch/>
        </p:blipFill>
        <p:spPr>
          <a:xfrm>
            <a:off x="4690746" y="4547253"/>
            <a:ext cx="4535868" cy="1809141"/>
          </a:xfrm>
          <a:prstGeom prst="rect">
            <a:avLst/>
          </a:prstGeom>
        </p:spPr>
      </p:pic>
      <p:sp>
        <p:nvSpPr>
          <p:cNvPr id="18" name="TextBox 17">
            <a:extLst>
              <a:ext uri="{FF2B5EF4-FFF2-40B4-BE49-F238E27FC236}">
                <a16:creationId xmlns:a16="http://schemas.microsoft.com/office/drawing/2014/main" id="{0FDCA7FE-945B-D4DC-39FC-53D3569A1738}"/>
              </a:ext>
            </a:extLst>
          </p:cNvPr>
          <p:cNvSpPr txBox="1"/>
          <p:nvPr/>
        </p:nvSpPr>
        <p:spPr>
          <a:xfrm>
            <a:off x="5334849" y="3828423"/>
            <a:ext cx="2813591"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B. </a:t>
            </a:r>
            <a:r>
              <a:rPr lang="en-US" sz="4400" b="1" dirty="0" err="1">
                <a:solidFill>
                  <a:prstClr val="white"/>
                </a:solidFill>
                <a:latin typeface="Cambria" panose="02040503050406030204" pitchFamily="18" charset="0"/>
                <a:ea typeface="Cambria" panose="02040503050406030204" pitchFamily="18" charset="0"/>
                <a:cs typeface="Open Sans" panose="020B0606030504020204" pitchFamily="34" charset="0"/>
              </a:rPr>
              <a:t>đi</a:t>
            </a:r>
            <a:r>
              <a:rPr lang="en-US" sz="4400" b="1" dirty="0">
                <a:solidFill>
                  <a:prstClr val="white"/>
                </a:solidFill>
                <a:latin typeface="Cambria" panose="02040503050406030204" pitchFamily="18" charset="0"/>
                <a:ea typeface="Cambria" panose="02040503050406030204" pitchFamily="18" charset="0"/>
                <a:cs typeface="Open Sans" panose="020B0606030504020204" pitchFamily="34" charset="0"/>
              </a:rPr>
              <a:t> </a:t>
            </a:r>
            <a:r>
              <a:rPr lang="en-US" sz="4400" b="1" dirty="0" err="1">
                <a:solidFill>
                  <a:prstClr val="white"/>
                </a:solidFill>
                <a:latin typeface="Cambria" panose="02040503050406030204" pitchFamily="18" charset="0"/>
                <a:ea typeface="Cambria" panose="02040503050406030204" pitchFamily="18" charset="0"/>
                <a:cs typeface="Open Sans" panose="020B0606030504020204" pitchFamily="34" charset="0"/>
              </a:rPr>
              <a:t>đứng</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20" name="TextBox 19">
            <a:extLst>
              <a:ext uri="{FF2B5EF4-FFF2-40B4-BE49-F238E27FC236}">
                <a16:creationId xmlns:a16="http://schemas.microsoft.com/office/drawing/2014/main" id="{E62B9D5B-B987-62F9-8410-40F161512AFF}"/>
              </a:ext>
            </a:extLst>
          </p:cNvPr>
          <p:cNvSpPr txBox="1"/>
          <p:nvPr/>
        </p:nvSpPr>
        <p:spPr>
          <a:xfrm>
            <a:off x="1321004" y="5214234"/>
            <a:ext cx="283122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C. </a:t>
            </a:r>
            <a:r>
              <a:rPr kumimoji="0" lang="en-US"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màu</a:t>
            </a:r>
            <a:r>
              <a:rPr kumimoji="0" lang="en-US" sz="4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sz="44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sắc</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22" name="TextBox 21">
            <a:extLst>
              <a:ext uri="{FF2B5EF4-FFF2-40B4-BE49-F238E27FC236}">
                <a16:creationId xmlns:a16="http://schemas.microsoft.com/office/drawing/2014/main" id="{934E270D-0E86-FE6D-AC9F-A70C13B3A918}"/>
              </a:ext>
            </a:extLst>
          </p:cNvPr>
          <p:cNvSpPr txBox="1"/>
          <p:nvPr/>
        </p:nvSpPr>
        <p:spPr>
          <a:xfrm>
            <a:off x="5318419" y="5190289"/>
            <a:ext cx="266194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D. </a:t>
            </a:r>
            <a:r>
              <a:rPr kumimoji="0" lang="en-US" sz="4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sở</a:t>
            </a:r>
            <a:r>
              <a:rPr kumimoji="0" lang="en-US" sz="4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sz="44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rPr>
              <a:t>hữu</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33866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tinh-tinh-www_tiengdong_com (online-audio-converter.com).wav"/>
                                        </p:tgtEl>
                                      </p:cMediaNode>
                                    </p:audio>
                                  </p:subTnLst>
                                </p:cTn>
                              </p:par>
                              <p:par>
                                <p:cTn id="34" presetID="10" presetClass="exit" presetSubtype="0" fill="hold"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7" grpId="0"/>
      <p:bldP spid="18" grpId="0"/>
      <p:bldP spid="18" grpId="1"/>
      <p:bldP spid="20" grpId="0"/>
      <p:bldP spid="20" grpId="1"/>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3000" r="-1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3C24F08-7E23-3A17-7B6E-BBB0CD75C492}"/>
              </a:ext>
            </a:extLst>
          </p:cNvPr>
          <p:cNvSpPr/>
          <p:nvPr/>
        </p:nvSpPr>
        <p:spPr>
          <a:xfrm>
            <a:off x="562708" y="867508"/>
            <a:ext cx="9519138" cy="5618462"/>
          </a:xfrm>
          <a:prstGeom prst="roundRect">
            <a:avLst>
              <a:gd name="adj" fmla="val 4148"/>
            </a:avLst>
          </a:prstGeom>
          <a:solidFill>
            <a:schemeClr val="bg1"/>
          </a:solidFill>
          <a:ln w="76200">
            <a:solidFill>
              <a:srgbClr val="EAA4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FF8EED1-4BFE-49FC-F0AA-37BD5D6622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19" b="89972" l="9988" r="89972">
                        <a14:foregroundMark x1="53255" y1="7926" x2="53255" y2="7926"/>
                        <a14:foregroundMark x1="46017" y1="42863" x2="50546" y2="48605"/>
                        <a14:foregroundMark x1="49899" y1="42539" x2="49899" y2="42539"/>
                        <a14:backgroundMark x1="39749" y1="9462" x2="39749" y2="9462"/>
                        <a14:backgroundMark x1="79256" y1="58067" x2="79256" y2="58067"/>
                        <a14:backgroundMark x1="27942" y1="81682" x2="27942" y2="81682"/>
                        <a14:backgroundMark x1="54953" y1="41165" x2="69794" y2="49454"/>
                        <a14:backgroundMark x1="63890" y1="11646" x2="65588" y2="15528"/>
                        <a14:backgroundMark x1="38091" y1="11646" x2="38091" y2="11646"/>
                      </a14:backgroundRemoval>
                    </a14:imgEffect>
                  </a14:imgLayer>
                </a14:imgProps>
              </a:ext>
              <a:ext uri="{28A0092B-C50C-407E-A947-70E740481C1C}">
                <a14:useLocalDpi xmlns:a14="http://schemas.microsoft.com/office/drawing/2010/main" val="0"/>
              </a:ext>
            </a:extLst>
          </a:blip>
          <a:stretch>
            <a:fillRect/>
          </a:stretch>
        </p:blipFill>
        <p:spPr>
          <a:xfrm>
            <a:off x="6889923" y="372030"/>
            <a:ext cx="6973650" cy="6973650"/>
          </a:xfrm>
          <a:prstGeom prst="rect">
            <a:avLst/>
          </a:prstGeom>
        </p:spPr>
      </p:pic>
      <p:pic>
        <p:nvPicPr>
          <p:cNvPr id="5" name="Picture 4">
            <a:extLst>
              <a:ext uri="{FF2B5EF4-FFF2-40B4-BE49-F238E27FC236}">
                <a16:creationId xmlns:a16="http://schemas.microsoft.com/office/drawing/2014/main" id="{1E03BFE6-4659-C78E-D60C-712D3237BE7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4" b="24586" l="4610" r="47675"/>
                    </a14:imgEffect>
                  </a14:imgLayer>
                </a14:imgProps>
              </a:ext>
              <a:ext uri="{28A0092B-C50C-407E-A947-70E740481C1C}">
                <a14:useLocalDpi xmlns:a14="http://schemas.microsoft.com/office/drawing/2010/main" val="0"/>
              </a:ext>
            </a:extLst>
          </a:blip>
          <a:srcRect l="2507" t="4700" r="50408" b="73636"/>
          <a:stretch/>
        </p:blipFill>
        <p:spPr>
          <a:xfrm>
            <a:off x="3193875" y="-143785"/>
            <a:ext cx="4216405" cy="1939951"/>
          </a:xfrm>
          <a:prstGeom prst="rect">
            <a:avLst/>
          </a:prstGeom>
        </p:spPr>
      </p:pic>
      <p:sp>
        <p:nvSpPr>
          <p:cNvPr id="10" name="TextBox 9">
            <a:extLst>
              <a:ext uri="{FF2B5EF4-FFF2-40B4-BE49-F238E27FC236}">
                <a16:creationId xmlns:a16="http://schemas.microsoft.com/office/drawing/2014/main" id="{095B424E-3D15-B2DE-E438-96F77BCC7B9F}"/>
              </a:ext>
            </a:extLst>
          </p:cNvPr>
          <p:cNvSpPr txBox="1"/>
          <p:nvPr/>
        </p:nvSpPr>
        <p:spPr>
          <a:xfrm>
            <a:off x="1858108" y="345475"/>
            <a:ext cx="692833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black"/>
                  </a:solidFill>
                </a:ln>
                <a:solidFill>
                  <a:prstClr val="white"/>
                </a:solidFill>
                <a:effectLst/>
                <a:uLnTx/>
                <a:uFillTx/>
                <a:latin typeface="Cambria" panose="02040503050406030204" pitchFamily="18" charset="0"/>
                <a:ea typeface="Cambria" panose="02040503050406030204" pitchFamily="18" charset="0"/>
              </a:rPr>
              <a:t>CÂU 2</a:t>
            </a:r>
          </a:p>
        </p:txBody>
      </p:sp>
      <p:pic>
        <p:nvPicPr>
          <p:cNvPr id="24" name="Picture 23">
            <a:extLst>
              <a:ext uri="{FF2B5EF4-FFF2-40B4-BE49-F238E27FC236}">
                <a16:creationId xmlns:a16="http://schemas.microsoft.com/office/drawing/2014/main" id="{92A34BA0-D439-2263-BCE2-34D7D09650D2}"/>
              </a:ext>
            </a:extLst>
          </p:cNvPr>
          <p:cNvPicPr>
            <a:picLocks noChangeAspect="1"/>
          </p:cNvPicPr>
          <p:nvPr/>
        </p:nvPicPr>
        <p:blipFill rotWithShape="1">
          <a:blip r:embed="rId9">
            <a:extLst>
              <a:ext uri="{BEBA8EAE-BF5A-486C-A8C5-ECC9F3942E4B}">
                <a14:imgProps xmlns:a14="http://schemas.microsoft.com/office/drawing/2010/main">
                  <a14:imgLayer r:embed="rId8">
                    <a14:imgEffect>
                      <a14:backgroundRemoval t="75334" b="91832" l="48484" r="93449"/>
                    </a14:imgEffect>
                  </a14:imgLayer>
                </a14:imgProps>
              </a:ext>
              <a:ext uri="{28A0092B-C50C-407E-A947-70E740481C1C}">
                <a14:useLocalDpi xmlns:a14="http://schemas.microsoft.com/office/drawing/2010/main" val="0"/>
              </a:ext>
            </a:extLst>
          </a:blip>
          <a:srcRect l="52673" t="73327" r="4623" b="6044"/>
          <a:stretch/>
        </p:blipFill>
        <p:spPr>
          <a:xfrm>
            <a:off x="870949" y="3387810"/>
            <a:ext cx="4463899" cy="1754327"/>
          </a:xfrm>
          <a:prstGeom prst="rect">
            <a:avLst/>
          </a:prstGeom>
        </p:spPr>
      </p:pic>
      <p:sp>
        <p:nvSpPr>
          <p:cNvPr id="11" name="TextBox 10">
            <a:extLst>
              <a:ext uri="{FF2B5EF4-FFF2-40B4-BE49-F238E27FC236}">
                <a16:creationId xmlns:a16="http://schemas.microsoft.com/office/drawing/2014/main" id="{192F5E9F-4F9B-01CB-32CC-60D9119B682A}"/>
              </a:ext>
            </a:extLst>
          </p:cNvPr>
          <p:cNvSpPr txBox="1"/>
          <p:nvPr/>
        </p:nvSpPr>
        <p:spPr>
          <a:xfrm>
            <a:off x="919113" y="1755391"/>
            <a:ext cx="7867333" cy="830997"/>
          </a:xfrm>
          <a:prstGeom prst="rect">
            <a:avLst/>
          </a:prstGeom>
          <a:noFill/>
        </p:spPr>
        <p:txBody>
          <a:bodyPr wrap="square">
            <a:spAutoFit/>
          </a:bodyPr>
          <a:lstStyle/>
          <a:p>
            <a:pPr lvl="0" algn="ctr">
              <a:defRPr/>
            </a:pPr>
            <a:r>
              <a:rPr lang="en-US" sz="4800" b="1">
                <a:solidFill>
                  <a:srgbClr val="C00000"/>
                </a:solidFill>
                <a:latin typeface="Cambria" panose="02040503050406030204" pitchFamily="18" charset="0"/>
                <a:ea typeface="Cambria" panose="02040503050406030204" pitchFamily="18" charset="0"/>
              </a:rPr>
              <a:t>Đâu là những động từ?</a:t>
            </a:r>
            <a:endParaRPr kumimoji="0" lang="en-US" sz="4800" b="1" i="0" u="none" strike="noStrike" kern="1200" cap="none" spc="0" normalizeH="0" baseline="0" noProof="0" dirty="0">
              <a:ln>
                <a:noFill/>
              </a:ln>
              <a:solidFill>
                <a:srgbClr val="C00000"/>
              </a:solidFill>
              <a:effectLst/>
              <a:highlight>
                <a:srgbClr val="FFFFFF"/>
              </a:highligh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D60D4E94-29C2-2D9C-4901-18C820F65999}"/>
              </a:ext>
            </a:extLst>
          </p:cNvPr>
          <p:cNvSpPr txBox="1"/>
          <p:nvPr/>
        </p:nvSpPr>
        <p:spPr>
          <a:xfrm>
            <a:off x="1330394" y="3828423"/>
            <a:ext cx="3174202" cy="584775"/>
          </a:xfrm>
          <a:prstGeom prst="rect">
            <a:avLst/>
          </a:prstGeom>
          <a:noFill/>
        </p:spPr>
        <p:txBody>
          <a:bodyPr wrap="none" rtlCol="0">
            <a:spAutoFit/>
          </a:bodyPr>
          <a:lstStyle/>
          <a:p>
            <a:pPr lvl="0">
              <a:defRPr/>
            </a:pPr>
            <a:r>
              <a:rPr lang="en-US" sz="3200" b="1" dirty="0">
                <a:solidFill>
                  <a:srgbClr val="002060"/>
                </a:solidFill>
                <a:latin typeface="Cambria" panose="02040503050406030204" pitchFamily="18" charset="0"/>
                <a:ea typeface="Cambria" panose="02040503050406030204" pitchFamily="18" charset="0"/>
                <a:cs typeface="Open Sans" panose="020B0606030504020204" pitchFamily="34" charset="0"/>
              </a:rPr>
              <a:t>A. </a:t>
            </a:r>
            <a:r>
              <a:rPr lang="en-US" sz="32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bé</a:t>
            </a:r>
            <a:r>
              <a:rPr lang="en-US" sz="32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32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vàng</a:t>
            </a:r>
            <a:r>
              <a:rPr lang="en-US" sz="32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32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tròn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pic>
        <p:nvPicPr>
          <p:cNvPr id="26" name="Picture 25">
            <a:extLst>
              <a:ext uri="{FF2B5EF4-FFF2-40B4-BE49-F238E27FC236}">
                <a16:creationId xmlns:a16="http://schemas.microsoft.com/office/drawing/2014/main" id="{8E6B7913-0F50-C046-D026-0DC2BCB8387F}"/>
              </a:ext>
            </a:extLst>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52851" b="70886" l="4933" r="46664"/>
                    </a14:imgEffect>
                  </a14:imgLayer>
                </a14:imgProps>
              </a:ext>
              <a:ext uri="{28A0092B-C50C-407E-A947-70E740481C1C}">
                <a14:useLocalDpi xmlns:a14="http://schemas.microsoft.com/office/drawing/2010/main" val="0"/>
              </a:ext>
            </a:extLst>
          </a:blip>
          <a:srcRect l="2507" t="50923" r="50408" b="29077"/>
          <a:stretch/>
        </p:blipFill>
        <p:spPr>
          <a:xfrm>
            <a:off x="649650" y="4697330"/>
            <a:ext cx="4778877" cy="1720612"/>
          </a:xfrm>
          <a:prstGeom prst="rect">
            <a:avLst/>
          </a:prstGeom>
        </p:spPr>
      </p:pic>
      <p:pic>
        <p:nvPicPr>
          <p:cNvPr id="27" name="Picture 26">
            <a:extLst>
              <a:ext uri="{FF2B5EF4-FFF2-40B4-BE49-F238E27FC236}">
                <a16:creationId xmlns:a16="http://schemas.microsoft.com/office/drawing/2014/main" id="{988DB249-DA30-61F0-4806-AD53CDBADFC0}"/>
              </a:ext>
            </a:extLst>
          </p:cNvPr>
          <p:cNvPicPr>
            <a:picLocks noChangeAspect="1"/>
          </p:cNvPicPr>
          <p:nvPr/>
        </p:nvPicPr>
        <p:blipFill rotWithShape="1">
          <a:blip r:embed="rId11">
            <a:extLst>
              <a:ext uri="{BEBA8EAE-BF5A-486C-A8C5-ECC9F3942E4B}">
                <a14:imgProps xmlns:a14="http://schemas.microsoft.com/office/drawing/2010/main">
                  <a14:imgLayer r:embed="rId8">
                    <a14:imgEffect>
                      <a14:backgroundRemoval t="29438" b="48039" l="5661" r="47473"/>
                    </a14:imgEffect>
                  </a14:imgLayer>
                </a14:imgProps>
              </a:ext>
              <a:ext uri="{28A0092B-C50C-407E-A947-70E740481C1C}">
                <a14:useLocalDpi xmlns:a14="http://schemas.microsoft.com/office/drawing/2010/main" val="0"/>
              </a:ext>
            </a:extLst>
          </a:blip>
          <a:srcRect l="2507" t="27306" r="50408" b="51031"/>
          <a:stretch/>
        </p:blipFill>
        <p:spPr>
          <a:xfrm>
            <a:off x="4704416" y="3315713"/>
            <a:ext cx="4313909" cy="1720612"/>
          </a:xfrm>
          <a:prstGeom prst="rect">
            <a:avLst/>
          </a:prstGeom>
        </p:spPr>
      </p:pic>
      <p:pic>
        <p:nvPicPr>
          <p:cNvPr id="28" name="Picture 27">
            <a:extLst>
              <a:ext uri="{FF2B5EF4-FFF2-40B4-BE49-F238E27FC236}">
                <a16:creationId xmlns:a16="http://schemas.microsoft.com/office/drawing/2014/main" id="{ABA9D03F-6881-DB2E-9E94-BB4EFC6BC2C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4" b="24586" l="4610" r="47675"/>
                    </a14:imgEffect>
                  </a14:imgLayer>
                </a14:imgProps>
              </a:ext>
              <a:ext uri="{28A0092B-C50C-407E-A947-70E740481C1C}">
                <a14:useLocalDpi xmlns:a14="http://schemas.microsoft.com/office/drawing/2010/main" val="0"/>
              </a:ext>
            </a:extLst>
          </a:blip>
          <a:srcRect l="2507" t="4700" r="50408" b="73636"/>
          <a:stretch/>
        </p:blipFill>
        <p:spPr>
          <a:xfrm>
            <a:off x="4690746" y="4547253"/>
            <a:ext cx="4535868" cy="1809141"/>
          </a:xfrm>
          <a:prstGeom prst="rect">
            <a:avLst/>
          </a:prstGeom>
        </p:spPr>
      </p:pic>
      <p:sp>
        <p:nvSpPr>
          <p:cNvPr id="18" name="TextBox 17">
            <a:extLst>
              <a:ext uri="{FF2B5EF4-FFF2-40B4-BE49-F238E27FC236}">
                <a16:creationId xmlns:a16="http://schemas.microsoft.com/office/drawing/2014/main" id="{0FDCA7FE-945B-D4DC-39FC-53D3569A1738}"/>
              </a:ext>
            </a:extLst>
          </p:cNvPr>
          <p:cNvSpPr txBox="1"/>
          <p:nvPr/>
        </p:nvSpPr>
        <p:spPr>
          <a:xfrm>
            <a:off x="5334849" y="3828423"/>
            <a:ext cx="313258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B. </a:t>
            </a:r>
            <a:r>
              <a:rPr lang="en-US" sz="36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đi</a:t>
            </a:r>
            <a:r>
              <a:rPr lang="en-US" sz="36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36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đậu</a:t>
            </a:r>
            <a:r>
              <a:rPr lang="en-US" sz="36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36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nấp</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20" name="TextBox 19">
            <a:extLst>
              <a:ext uri="{FF2B5EF4-FFF2-40B4-BE49-F238E27FC236}">
                <a16:creationId xmlns:a16="http://schemas.microsoft.com/office/drawing/2014/main" id="{E62B9D5B-B987-62F9-8410-40F161512AFF}"/>
              </a:ext>
            </a:extLst>
          </p:cNvPr>
          <p:cNvSpPr txBox="1"/>
          <p:nvPr/>
        </p:nvSpPr>
        <p:spPr>
          <a:xfrm>
            <a:off x="1321004" y="5214234"/>
            <a:ext cx="3398366" cy="523220"/>
          </a:xfrm>
          <a:prstGeom prst="rect">
            <a:avLst/>
          </a:prstGeom>
          <a:noFill/>
        </p:spPr>
        <p:txBody>
          <a:bodyPr wrap="none" rtlCol="0">
            <a:spAutoFit/>
          </a:bodyPr>
          <a:lstStyle/>
          <a:p>
            <a:pPr lvl="0">
              <a:defRPr/>
            </a:pPr>
            <a:r>
              <a:rPr lang="vi-VN"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C. trời, sương, nắng</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22" name="TextBox 21">
            <a:extLst>
              <a:ext uri="{FF2B5EF4-FFF2-40B4-BE49-F238E27FC236}">
                <a16:creationId xmlns:a16="http://schemas.microsoft.com/office/drawing/2014/main" id="{934E270D-0E86-FE6D-AC9F-A70C13B3A918}"/>
              </a:ext>
            </a:extLst>
          </p:cNvPr>
          <p:cNvSpPr txBox="1"/>
          <p:nvPr/>
        </p:nvSpPr>
        <p:spPr>
          <a:xfrm>
            <a:off x="5318419" y="5190289"/>
            <a:ext cx="34299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D. </a:t>
            </a:r>
            <a:r>
              <a:rPr lang="en-US" sz="32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đỏ</a:t>
            </a:r>
            <a:r>
              <a:rPr lang="en-US" sz="32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32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xanh</a:t>
            </a:r>
            <a:r>
              <a:rPr lang="en-US" sz="32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32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trắng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12725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Tieng-tinh-tinh-www_tiengdong_com (online-audio-converter.com).wav"/>
                                        </p:tgtEl>
                                      </p:cMediaNode>
                                    </p:audio>
                                  </p:subTnLst>
                                </p:cTn>
                              </p:par>
                              <p:par>
                                <p:cTn id="36" presetID="10" presetClass="exit" presetSubtype="0" fill="hold" grpId="1"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8"/>
                                        </p:tgtEl>
                                      </p:cBhvr>
                                    </p:animEffect>
                                    <p:set>
                                      <p:cBhvr>
                                        <p:cTn id="44" dur="1" fill="hold">
                                          <p:stCondLst>
                                            <p:cond delay="499"/>
                                          </p:stCondLst>
                                        </p:cTn>
                                        <p:tgtEl>
                                          <p:spTgt spid="28"/>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7" grpId="0"/>
      <p:bldP spid="17" grpId="1"/>
      <p:bldP spid="18" grpId="0"/>
      <p:bldP spid="20" grpId="0"/>
      <p:bldP spid="20" grpId="1"/>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3000" r="-1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3C24F08-7E23-3A17-7B6E-BBB0CD75C492}"/>
              </a:ext>
            </a:extLst>
          </p:cNvPr>
          <p:cNvSpPr/>
          <p:nvPr/>
        </p:nvSpPr>
        <p:spPr>
          <a:xfrm>
            <a:off x="562708" y="867508"/>
            <a:ext cx="9519138" cy="5618462"/>
          </a:xfrm>
          <a:prstGeom prst="roundRect">
            <a:avLst>
              <a:gd name="adj" fmla="val 4148"/>
            </a:avLst>
          </a:prstGeom>
          <a:solidFill>
            <a:schemeClr val="bg1"/>
          </a:solidFill>
          <a:ln w="76200">
            <a:solidFill>
              <a:srgbClr val="EAA4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FF8EED1-4BFE-49FC-F0AA-37BD5D6622C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19" b="89972" l="9988" r="89972">
                        <a14:foregroundMark x1="53255" y1="7926" x2="53255" y2="7926"/>
                        <a14:foregroundMark x1="46017" y1="42863" x2="50546" y2="48605"/>
                        <a14:foregroundMark x1="49899" y1="42539" x2="49899" y2="42539"/>
                        <a14:backgroundMark x1="39749" y1="9462" x2="39749" y2="9462"/>
                        <a14:backgroundMark x1="79256" y1="58067" x2="79256" y2="58067"/>
                        <a14:backgroundMark x1="27942" y1="81682" x2="27942" y2="81682"/>
                        <a14:backgroundMark x1="54953" y1="41165" x2="69794" y2="49454"/>
                        <a14:backgroundMark x1="63890" y1="11646" x2="65588" y2="15528"/>
                        <a14:backgroundMark x1="38091" y1="11646" x2="38091" y2="11646"/>
                      </a14:backgroundRemoval>
                    </a14:imgEffect>
                  </a14:imgLayer>
                </a14:imgProps>
              </a:ext>
              <a:ext uri="{28A0092B-C50C-407E-A947-70E740481C1C}">
                <a14:useLocalDpi xmlns:a14="http://schemas.microsoft.com/office/drawing/2010/main" val="0"/>
              </a:ext>
            </a:extLst>
          </a:blip>
          <a:stretch>
            <a:fillRect/>
          </a:stretch>
        </p:blipFill>
        <p:spPr>
          <a:xfrm>
            <a:off x="6889923" y="372030"/>
            <a:ext cx="6973650" cy="6973650"/>
          </a:xfrm>
          <a:prstGeom prst="rect">
            <a:avLst/>
          </a:prstGeom>
        </p:spPr>
      </p:pic>
      <p:pic>
        <p:nvPicPr>
          <p:cNvPr id="5" name="Picture 4">
            <a:extLst>
              <a:ext uri="{FF2B5EF4-FFF2-40B4-BE49-F238E27FC236}">
                <a16:creationId xmlns:a16="http://schemas.microsoft.com/office/drawing/2014/main" id="{1E03BFE6-4659-C78E-D60C-712D3237BE7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4" b="24586" l="4610" r="47675"/>
                    </a14:imgEffect>
                  </a14:imgLayer>
                </a14:imgProps>
              </a:ext>
              <a:ext uri="{28A0092B-C50C-407E-A947-70E740481C1C}">
                <a14:useLocalDpi xmlns:a14="http://schemas.microsoft.com/office/drawing/2010/main" val="0"/>
              </a:ext>
            </a:extLst>
          </a:blip>
          <a:srcRect l="2507" t="4700" r="50408" b="73636"/>
          <a:stretch/>
        </p:blipFill>
        <p:spPr>
          <a:xfrm>
            <a:off x="3193875" y="-143785"/>
            <a:ext cx="4216405" cy="1939951"/>
          </a:xfrm>
          <a:prstGeom prst="rect">
            <a:avLst/>
          </a:prstGeom>
        </p:spPr>
      </p:pic>
      <p:sp>
        <p:nvSpPr>
          <p:cNvPr id="10" name="TextBox 9">
            <a:extLst>
              <a:ext uri="{FF2B5EF4-FFF2-40B4-BE49-F238E27FC236}">
                <a16:creationId xmlns:a16="http://schemas.microsoft.com/office/drawing/2014/main" id="{095B424E-3D15-B2DE-E438-96F77BCC7B9F}"/>
              </a:ext>
            </a:extLst>
          </p:cNvPr>
          <p:cNvSpPr txBox="1"/>
          <p:nvPr/>
        </p:nvSpPr>
        <p:spPr>
          <a:xfrm>
            <a:off x="1858108" y="345475"/>
            <a:ext cx="692833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prstClr val="black"/>
                  </a:solidFill>
                </a:ln>
                <a:solidFill>
                  <a:prstClr val="white"/>
                </a:solidFill>
                <a:effectLst/>
                <a:uLnTx/>
                <a:uFillTx/>
                <a:latin typeface="Cambria" panose="02040503050406030204" pitchFamily="18" charset="0"/>
                <a:ea typeface="Cambria" panose="02040503050406030204" pitchFamily="18" charset="0"/>
              </a:rPr>
              <a:t>CÂU 3</a:t>
            </a:r>
          </a:p>
        </p:txBody>
      </p:sp>
      <p:pic>
        <p:nvPicPr>
          <p:cNvPr id="24" name="Picture 23">
            <a:extLst>
              <a:ext uri="{FF2B5EF4-FFF2-40B4-BE49-F238E27FC236}">
                <a16:creationId xmlns:a16="http://schemas.microsoft.com/office/drawing/2014/main" id="{92A34BA0-D439-2263-BCE2-34D7D09650D2}"/>
              </a:ext>
            </a:extLst>
          </p:cNvPr>
          <p:cNvPicPr>
            <a:picLocks noChangeAspect="1"/>
          </p:cNvPicPr>
          <p:nvPr/>
        </p:nvPicPr>
        <p:blipFill rotWithShape="1">
          <a:blip r:embed="rId9">
            <a:extLst>
              <a:ext uri="{BEBA8EAE-BF5A-486C-A8C5-ECC9F3942E4B}">
                <a14:imgProps xmlns:a14="http://schemas.microsoft.com/office/drawing/2010/main">
                  <a14:imgLayer r:embed="rId8">
                    <a14:imgEffect>
                      <a14:backgroundRemoval t="75334" b="91832" l="48484" r="93449"/>
                    </a14:imgEffect>
                  </a14:imgLayer>
                </a14:imgProps>
              </a:ext>
              <a:ext uri="{28A0092B-C50C-407E-A947-70E740481C1C}">
                <a14:useLocalDpi xmlns:a14="http://schemas.microsoft.com/office/drawing/2010/main" val="0"/>
              </a:ext>
            </a:extLst>
          </a:blip>
          <a:srcRect l="52673" t="73327" r="4623" b="6044"/>
          <a:stretch/>
        </p:blipFill>
        <p:spPr>
          <a:xfrm>
            <a:off x="870950" y="3387810"/>
            <a:ext cx="4362372" cy="1754327"/>
          </a:xfrm>
          <a:prstGeom prst="rect">
            <a:avLst/>
          </a:prstGeom>
        </p:spPr>
      </p:pic>
      <p:sp>
        <p:nvSpPr>
          <p:cNvPr id="11" name="TextBox 10">
            <a:extLst>
              <a:ext uri="{FF2B5EF4-FFF2-40B4-BE49-F238E27FC236}">
                <a16:creationId xmlns:a16="http://schemas.microsoft.com/office/drawing/2014/main" id="{192F5E9F-4F9B-01CB-32CC-60D9119B682A}"/>
              </a:ext>
            </a:extLst>
          </p:cNvPr>
          <p:cNvSpPr txBox="1"/>
          <p:nvPr/>
        </p:nvSpPr>
        <p:spPr>
          <a:xfrm>
            <a:off x="1089234" y="1939043"/>
            <a:ext cx="8099212" cy="769441"/>
          </a:xfrm>
          <a:prstGeom prst="rect">
            <a:avLst/>
          </a:prstGeom>
          <a:noFill/>
        </p:spPr>
        <p:txBody>
          <a:bodyPr wrap="square">
            <a:spAutoFit/>
          </a:bodyPr>
          <a:lstStyle/>
          <a:p>
            <a:pPr lvl="0" algn="ctr">
              <a:defRPr/>
            </a:pPr>
            <a:r>
              <a:rPr lang="vi-VN" sz="4400" b="1" dirty="0">
                <a:solidFill>
                  <a:srgbClr val="C00000"/>
                </a:solidFill>
                <a:latin typeface="Cambria" panose="02040503050406030204" pitchFamily="18" charset="0"/>
                <a:ea typeface="Cambria" panose="02040503050406030204" pitchFamily="18" charset="0"/>
              </a:rPr>
              <a:t>Đâu là những danh từ?</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D60D4E94-29C2-2D9C-4901-18C820F65999}"/>
              </a:ext>
            </a:extLst>
          </p:cNvPr>
          <p:cNvSpPr txBox="1"/>
          <p:nvPr/>
        </p:nvSpPr>
        <p:spPr>
          <a:xfrm>
            <a:off x="1330394" y="3828423"/>
            <a:ext cx="3199594" cy="523220"/>
          </a:xfrm>
          <a:prstGeom prst="rect">
            <a:avLst/>
          </a:prstGeom>
          <a:noFill/>
        </p:spPr>
        <p:txBody>
          <a:bodyPr wrap="none" rtlCol="0">
            <a:spAutoFit/>
          </a:bodyPr>
          <a:lstStyle/>
          <a:p>
            <a:pPr lvl="0">
              <a:defRPr/>
            </a:pP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A.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ẩn</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nấp</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tan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biến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pic>
        <p:nvPicPr>
          <p:cNvPr id="26" name="Picture 25">
            <a:extLst>
              <a:ext uri="{FF2B5EF4-FFF2-40B4-BE49-F238E27FC236}">
                <a16:creationId xmlns:a16="http://schemas.microsoft.com/office/drawing/2014/main" id="{8E6B7913-0F50-C046-D026-0DC2BCB8387F}"/>
              </a:ext>
            </a:extLst>
          </p:cNvPr>
          <p:cNvPicPr>
            <a:picLocks noChangeAspect="1"/>
          </p:cNvPicPr>
          <p:nvPr/>
        </p:nvPicPr>
        <p:blipFill rotWithShape="1">
          <a:blip r:embed="rId10">
            <a:extLst>
              <a:ext uri="{BEBA8EAE-BF5A-486C-A8C5-ECC9F3942E4B}">
                <a14:imgProps xmlns:a14="http://schemas.microsoft.com/office/drawing/2010/main">
                  <a14:imgLayer r:embed="rId8">
                    <a14:imgEffect>
                      <a14:backgroundRemoval t="52851" b="70886" l="4933" r="46664"/>
                    </a14:imgEffect>
                  </a14:imgLayer>
                </a14:imgProps>
              </a:ext>
              <a:ext uri="{28A0092B-C50C-407E-A947-70E740481C1C}">
                <a14:useLocalDpi xmlns:a14="http://schemas.microsoft.com/office/drawing/2010/main" val="0"/>
              </a:ext>
            </a:extLst>
          </a:blip>
          <a:srcRect l="2507" t="50923" r="50408" b="29077"/>
          <a:stretch/>
        </p:blipFill>
        <p:spPr>
          <a:xfrm>
            <a:off x="649650" y="4697330"/>
            <a:ext cx="4672627" cy="1720612"/>
          </a:xfrm>
          <a:prstGeom prst="rect">
            <a:avLst/>
          </a:prstGeom>
        </p:spPr>
      </p:pic>
      <p:pic>
        <p:nvPicPr>
          <p:cNvPr id="27" name="Picture 26">
            <a:extLst>
              <a:ext uri="{FF2B5EF4-FFF2-40B4-BE49-F238E27FC236}">
                <a16:creationId xmlns:a16="http://schemas.microsoft.com/office/drawing/2014/main" id="{988DB249-DA30-61F0-4806-AD53CDBADFC0}"/>
              </a:ext>
            </a:extLst>
          </p:cNvPr>
          <p:cNvPicPr>
            <a:picLocks noChangeAspect="1"/>
          </p:cNvPicPr>
          <p:nvPr/>
        </p:nvPicPr>
        <p:blipFill rotWithShape="1">
          <a:blip r:embed="rId11">
            <a:extLst>
              <a:ext uri="{BEBA8EAE-BF5A-486C-A8C5-ECC9F3942E4B}">
                <a14:imgProps xmlns:a14="http://schemas.microsoft.com/office/drawing/2010/main">
                  <a14:imgLayer r:embed="rId8">
                    <a14:imgEffect>
                      <a14:backgroundRemoval t="29438" b="48039" l="5661" r="47473"/>
                    </a14:imgEffect>
                  </a14:imgLayer>
                </a14:imgProps>
              </a:ext>
              <a:ext uri="{28A0092B-C50C-407E-A947-70E740481C1C}">
                <a14:useLocalDpi xmlns:a14="http://schemas.microsoft.com/office/drawing/2010/main" val="0"/>
              </a:ext>
            </a:extLst>
          </a:blip>
          <a:srcRect l="2507" t="27306" r="50408" b="51031"/>
          <a:stretch/>
        </p:blipFill>
        <p:spPr>
          <a:xfrm>
            <a:off x="4704416" y="3315713"/>
            <a:ext cx="4313909" cy="1720612"/>
          </a:xfrm>
          <a:prstGeom prst="rect">
            <a:avLst/>
          </a:prstGeom>
        </p:spPr>
      </p:pic>
      <p:pic>
        <p:nvPicPr>
          <p:cNvPr id="28" name="Picture 27">
            <a:extLst>
              <a:ext uri="{FF2B5EF4-FFF2-40B4-BE49-F238E27FC236}">
                <a16:creationId xmlns:a16="http://schemas.microsoft.com/office/drawing/2014/main" id="{ABA9D03F-6881-DB2E-9E94-BB4EFC6BC2C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4" b="24586" l="4610" r="47675"/>
                    </a14:imgEffect>
                  </a14:imgLayer>
                </a14:imgProps>
              </a:ext>
              <a:ext uri="{28A0092B-C50C-407E-A947-70E740481C1C}">
                <a14:useLocalDpi xmlns:a14="http://schemas.microsoft.com/office/drawing/2010/main" val="0"/>
              </a:ext>
            </a:extLst>
          </a:blip>
          <a:srcRect l="2507" t="4700" r="50408" b="73636"/>
          <a:stretch/>
        </p:blipFill>
        <p:spPr>
          <a:xfrm>
            <a:off x="4690746" y="4547253"/>
            <a:ext cx="4535868" cy="1809141"/>
          </a:xfrm>
          <a:prstGeom prst="rect">
            <a:avLst/>
          </a:prstGeom>
        </p:spPr>
      </p:pic>
      <p:sp>
        <p:nvSpPr>
          <p:cNvPr id="18" name="TextBox 17">
            <a:extLst>
              <a:ext uri="{FF2B5EF4-FFF2-40B4-BE49-F238E27FC236}">
                <a16:creationId xmlns:a16="http://schemas.microsoft.com/office/drawing/2014/main" id="{0FDCA7FE-945B-D4DC-39FC-53D3569A1738}"/>
              </a:ext>
            </a:extLst>
          </p:cNvPr>
          <p:cNvSpPr txBox="1"/>
          <p:nvPr/>
        </p:nvSpPr>
        <p:spPr>
          <a:xfrm>
            <a:off x="5523545" y="3807158"/>
            <a:ext cx="2833645" cy="954107"/>
          </a:xfrm>
          <a:prstGeom prst="rect">
            <a:avLst/>
          </a:prstGeom>
          <a:noFill/>
        </p:spPr>
        <p:txBody>
          <a:bodyPr wrap="square" rtlCol="0">
            <a:spAutoFit/>
          </a:bodyPr>
          <a:lstStyle/>
          <a:p>
            <a:pPr lvl="0">
              <a:defRPr/>
            </a:pP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B. nhỏ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xíu</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tròn</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xoe</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20" name="TextBox 19">
            <a:extLst>
              <a:ext uri="{FF2B5EF4-FFF2-40B4-BE49-F238E27FC236}">
                <a16:creationId xmlns:a16="http://schemas.microsoft.com/office/drawing/2014/main" id="{E62B9D5B-B987-62F9-8410-40F161512AFF}"/>
              </a:ext>
            </a:extLst>
          </p:cNvPr>
          <p:cNvSpPr txBox="1"/>
          <p:nvPr/>
        </p:nvSpPr>
        <p:spPr>
          <a:xfrm>
            <a:off x="1616149" y="5139806"/>
            <a:ext cx="2806996" cy="954107"/>
          </a:xfrm>
          <a:prstGeom prst="rect">
            <a:avLst/>
          </a:prstGeom>
          <a:noFill/>
        </p:spPr>
        <p:txBody>
          <a:bodyPr wrap="square" rtlCol="0">
            <a:spAutoFit/>
          </a:bodyPr>
          <a:lstStyle/>
          <a:p>
            <a:pPr lvl="0">
              <a:defRPr/>
            </a:pP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C.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ánh</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nắng</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cánh</a:t>
            </a:r>
            <a:r>
              <a:rPr lang="en-US" sz="2800" b="1"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en-US" sz="2800" b="1" dirty="0" err="1">
                <a:solidFill>
                  <a:srgbClr val="002060"/>
                </a:solidFill>
                <a:latin typeface="Cambria" panose="02040503050406030204" pitchFamily="18" charset="0"/>
                <a:ea typeface="Cambria" panose="02040503050406030204" pitchFamily="18" charset="0"/>
                <a:cs typeface="Open Sans" panose="020B0606030504020204" pitchFamily="34" charset="0"/>
              </a:rPr>
              <a:t>đồng</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
        <p:nvSpPr>
          <p:cNvPr id="22" name="TextBox 21">
            <a:extLst>
              <a:ext uri="{FF2B5EF4-FFF2-40B4-BE49-F238E27FC236}">
                <a16:creationId xmlns:a16="http://schemas.microsoft.com/office/drawing/2014/main" id="{934E270D-0E86-FE6D-AC9F-A70C13B3A918}"/>
              </a:ext>
            </a:extLst>
          </p:cNvPr>
          <p:cNvSpPr txBox="1"/>
          <p:nvPr/>
        </p:nvSpPr>
        <p:spPr>
          <a:xfrm>
            <a:off x="5677237" y="5190289"/>
            <a:ext cx="256299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D. </a:t>
            </a:r>
            <a:r>
              <a:rPr lang="en-US"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X</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anh</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tươi</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a:t>
            </a:r>
            <a:r>
              <a:rPr kumimoji="0" lang="en-US" sz="2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sz="2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đỏ</a:t>
            </a:r>
            <a:r>
              <a:rPr kumimoji="0" lang="en-US" sz="24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sz="24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rPr>
              <a:t>thắm</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spTree>
    <p:extLst>
      <p:ext uri="{BB962C8B-B14F-4D97-AF65-F5344CB8AC3E}">
        <p14:creationId xmlns:p14="http://schemas.microsoft.com/office/powerpoint/2010/main" val="99202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Tieng-tinh-tinh-www_tiengdong_com (online-audio-converter.com).wav"/>
                                        </p:tgtEl>
                                      </p:cMediaNode>
                                    </p:audio>
                                  </p:sub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Tieng-tinh-tinh-www_tiengdong_com (online-audio-converter.com).wav"/>
                                        </p:tgtEl>
                                      </p:cMediaNode>
                                    </p:audio>
                                  </p:subTnLst>
                                </p:cTn>
                              </p:par>
                              <p:par>
                                <p:cTn id="37" presetID="1" presetClass="exit" presetSubtype="0" fill="hold"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Tieng-tinh-tinh-www_tiengdong_com (online-audio-converter.com).wav"/>
                                        </p:tgtEl>
                                      </p:cMediaNode>
                                    </p:audio>
                                  </p:subTnLst>
                                </p:cTn>
                              </p:par>
                              <p:par>
                                <p:cTn id="39" presetID="1" presetClass="exit" presetSubtype="0" fill="hold"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Tieng-tinh-tinh-www_tiengdong_com (online-audio-converter.com).wav"/>
                                        </p:tgtEl>
                                      </p:cMediaNode>
                                    </p:audio>
                                  </p:subTnLst>
                                </p:cTn>
                              </p:par>
                              <p:par>
                                <p:cTn id="41" presetID="1" presetClass="exit" presetSubtype="0" fill="hold" grpId="1"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Tieng-tinh-tinh-www_tiengdong_com (online-audio-converter.com).wav"/>
                                        </p:tgtEl>
                                      </p:cMediaNode>
                                    </p:audio>
                                  </p:subTnLst>
                                </p:cTn>
                              </p:par>
                              <p:par>
                                <p:cTn id="43" presetID="1" presetClass="exit" presetSubtype="0" fill="hold" grpId="1" nodeType="withEffect">
                                  <p:stCondLst>
                                    <p:cond delay="0"/>
                                  </p:stCondLst>
                                  <p:childTnLst>
                                    <p:set>
                                      <p:cBhvr>
                                        <p:cTn id="44" dur="1" fill="hold">
                                          <p:stCondLst>
                                            <p:cond delay="0"/>
                                          </p:stCondLst>
                                        </p:cTn>
                                        <p:tgtEl>
                                          <p:spTgt spid="2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Tieng-tinh-tinh-www_tiengdong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7" grpId="0"/>
      <p:bldP spid="17" grpId="1"/>
      <p:bldP spid="18" grpId="0"/>
      <p:bldP spid="18" grpId="1"/>
      <p:bldP spid="20" grpId="0"/>
      <p:bldP spid="22" grpId="0"/>
      <p:bldP spid="2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82" y="35199"/>
            <a:ext cx="12192000" cy="6858000"/>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09" y="-7013"/>
            <a:ext cx="12192000" cy="1567543"/>
          </a:xfrm>
          <a:prstGeom prst="rect">
            <a:avLst/>
          </a:prstGeom>
        </p:spPr>
      </p:pic>
      <p:pic>
        <p:nvPicPr>
          <p:cNvPr id="3" name="图片 2">
            <a:extLst>
              <a:ext uri="{FF2B5EF4-FFF2-40B4-BE49-F238E27FC236}">
                <a16:creationId xmlns:a16="http://schemas.microsoft.com/office/drawing/2014/main" id="{D774BFEC-B61B-4550-A43F-4CBE92488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7029" y="3771197"/>
            <a:ext cx="3372430" cy="3372430"/>
          </a:xfrm>
          <a:prstGeom prst="rect">
            <a:avLst/>
          </a:prstGeom>
        </p:spPr>
      </p:pic>
      <p:pic>
        <p:nvPicPr>
          <p:cNvPr id="4" name="Picture 3">
            <a:extLst>
              <a:ext uri="{FF2B5EF4-FFF2-40B4-BE49-F238E27FC236}">
                <a16:creationId xmlns:a16="http://schemas.microsoft.com/office/drawing/2014/main" id="{5558F15C-744E-FBEA-1380-1A47D7A485B1}"/>
              </a:ext>
            </a:extLst>
          </p:cNvPr>
          <p:cNvPicPr>
            <a:picLocks noChangeAspect="1"/>
          </p:cNvPicPr>
          <p:nvPr/>
        </p:nvPicPr>
        <p:blipFill>
          <a:blip r:embed="rId6"/>
          <a:stretch>
            <a:fillRect/>
          </a:stretch>
        </p:blipFill>
        <p:spPr>
          <a:xfrm>
            <a:off x="3077091" y="1246594"/>
            <a:ext cx="5675868" cy="859611"/>
          </a:xfrm>
          <a:prstGeom prst="rect">
            <a:avLst/>
          </a:prstGeom>
        </p:spPr>
      </p:pic>
      <p:pic>
        <p:nvPicPr>
          <p:cNvPr id="7" name="Picture 6">
            <a:extLst>
              <a:ext uri="{FF2B5EF4-FFF2-40B4-BE49-F238E27FC236}">
                <a16:creationId xmlns:a16="http://schemas.microsoft.com/office/drawing/2014/main" id="{13062D7D-B665-639F-B9F8-A539DB876336}"/>
              </a:ext>
            </a:extLst>
          </p:cNvPr>
          <p:cNvPicPr>
            <a:picLocks noChangeAspect="1"/>
          </p:cNvPicPr>
          <p:nvPr/>
        </p:nvPicPr>
        <p:blipFill>
          <a:blip r:embed="rId7"/>
          <a:stretch>
            <a:fillRect/>
          </a:stretch>
        </p:blipFill>
        <p:spPr>
          <a:xfrm>
            <a:off x="1809400" y="2221133"/>
            <a:ext cx="8077900" cy="2225233"/>
          </a:xfrm>
          <a:prstGeom prst="rect">
            <a:avLst/>
          </a:prstGeom>
        </p:spPr>
      </p:pic>
    </p:spTree>
    <p:extLst>
      <p:ext uri="{BB962C8B-B14F-4D97-AF65-F5344CB8AC3E}">
        <p14:creationId xmlns:p14="http://schemas.microsoft.com/office/powerpoint/2010/main" val="2963406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059"/>
            <a:ext cx="12192000" cy="1567543"/>
          </a:xfrm>
          <a:prstGeom prst="rect">
            <a:avLst/>
          </a:prstGeom>
        </p:spPr>
      </p:pic>
      <p:pic>
        <p:nvPicPr>
          <p:cNvPr id="14" name="图片 2">
            <a:extLst>
              <a:ext uri="{FF2B5EF4-FFF2-40B4-BE49-F238E27FC236}">
                <a16:creationId xmlns:a16="http://schemas.microsoft.com/office/drawing/2014/main" id="{ACC0AA54-93C4-6F5F-DEFA-910D7971AE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690" y="3524691"/>
            <a:ext cx="3333309" cy="3333309"/>
          </a:xfrm>
          <a:prstGeom prst="rect">
            <a:avLst/>
          </a:prstGeom>
        </p:spPr>
      </p:pic>
      <p:pic>
        <p:nvPicPr>
          <p:cNvPr id="5" name="Picture 4">
            <a:extLst>
              <a:ext uri="{FF2B5EF4-FFF2-40B4-BE49-F238E27FC236}">
                <a16:creationId xmlns:a16="http://schemas.microsoft.com/office/drawing/2014/main" id="{8FF477A8-82A1-3BEC-B293-1D0FF317C5FB}"/>
              </a:ext>
            </a:extLst>
          </p:cNvPr>
          <p:cNvPicPr>
            <a:picLocks noChangeAspect="1"/>
          </p:cNvPicPr>
          <p:nvPr/>
        </p:nvPicPr>
        <p:blipFill>
          <a:blip r:embed="rId5"/>
          <a:stretch>
            <a:fillRect/>
          </a:stretch>
        </p:blipFill>
        <p:spPr>
          <a:xfrm>
            <a:off x="1997579" y="1622533"/>
            <a:ext cx="8882642" cy="3365284"/>
          </a:xfrm>
          <a:prstGeom prst="rect">
            <a:avLst/>
          </a:prstGeom>
        </p:spPr>
      </p:pic>
    </p:spTree>
    <p:extLst>
      <p:ext uri="{BB962C8B-B14F-4D97-AF65-F5344CB8AC3E}">
        <p14:creationId xmlns:p14="http://schemas.microsoft.com/office/powerpoint/2010/main" val="3272944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D98C366-A167-4FE7-B254-837BAC0B8AC6}"/>
              </a:ext>
            </a:extLst>
          </p:cNvPr>
          <p:cNvSpPr txBox="1"/>
          <p:nvPr/>
        </p:nvSpPr>
        <p:spPr>
          <a:xfrm>
            <a:off x="616353" y="451402"/>
            <a:ext cx="1089347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1. </a:t>
            </a: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Tìm từ chỉ đặc điểm theo yêu cầu dưới 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1" name="TextBox 15">
            <a:extLst>
              <a:ext uri="{FF2B5EF4-FFF2-40B4-BE49-F238E27FC236}">
                <a16:creationId xmlns:a16="http://schemas.microsoft.com/office/drawing/2014/main" id="{83028FB2-AF6E-40C0-A21F-6F56F51AA8F8}"/>
              </a:ext>
            </a:extLst>
          </p:cNvPr>
          <p:cNvSpPr txBox="1"/>
          <p:nvPr/>
        </p:nvSpPr>
        <p:spPr>
          <a:xfrm>
            <a:off x="11887200" y="6507384"/>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mbria" panose="02040503050406030204" pitchFamily="18" charset="0"/>
                <a:ea typeface="Cambria" panose="02040503050406030204" pitchFamily="18" charset="0"/>
              </a:rPr>
              <a:t>4</a:t>
            </a:r>
          </a:p>
        </p:txBody>
      </p:sp>
      <p:sp>
        <p:nvSpPr>
          <p:cNvPr id="22" name="TextBox 15">
            <a:extLst>
              <a:ext uri="{FF2B5EF4-FFF2-40B4-BE49-F238E27FC236}">
                <a16:creationId xmlns:a16="http://schemas.microsoft.com/office/drawing/2014/main" id="{D3CF00B9-B038-4EF2-940B-71A4E9EFDB50}"/>
              </a:ext>
            </a:extLst>
          </p:cNvPr>
          <p:cNvSpPr txBox="1"/>
          <p:nvPr/>
        </p:nvSpPr>
        <p:spPr>
          <a:xfrm>
            <a:off x="-910590" y="4485623"/>
            <a:ext cx="6096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Cambria" panose="02040503050406030204" pitchFamily="18" charset="0"/>
                <a:ea typeface="Cambria" panose="02040503050406030204" pitchFamily="18" charset="0"/>
              </a:rPr>
              <a:t>8</a:t>
            </a:r>
          </a:p>
        </p:txBody>
      </p:sp>
      <p:sp>
        <p:nvSpPr>
          <p:cNvPr id="4" name="Rectangle: Rounded Corners 3">
            <a:extLst>
              <a:ext uri="{FF2B5EF4-FFF2-40B4-BE49-F238E27FC236}">
                <a16:creationId xmlns:a16="http://schemas.microsoft.com/office/drawing/2014/main" id="{032D0B2C-98E7-9281-32E8-4B90A11AD052}"/>
              </a:ext>
            </a:extLst>
          </p:cNvPr>
          <p:cNvSpPr/>
          <p:nvPr/>
        </p:nvSpPr>
        <p:spPr>
          <a:xfrm>
            <a:off x="838200" y="1428750"/>
            <a:ext cx="2057400" cy="1066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Vị</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quả</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táo</a:t>
            </a:r>
            <a:endParaRPr lang="en-US" sz="3600"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5BB65B1-B993-EC3C-AAD1-36563BAEE624}"/>
              </a:ext>
            </a:extLst>
          </p:cNvPr>
          <p:cNvSpPr/>
          <p:nvPr/>
        </p:nvSpPr>
        <p:spPr>
          <a:xfrm>
            <a:off x="3695699" y="1390650"/>
            <a:ext cx="2943225" cy="1066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Mùi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hương</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hoa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hồng</a:t>
            </a:r>
            <a:endParaRPr lang="en-US" sz="36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231AC8A-17E4-0CEB-7B58-A408CAA3B947}"/>
              </a:ext>
            </a:extLst>
          </p:cNvPr>
          <p:cNvSpPr/>
          <p:nvPr/>
        </p:nvSpPr>
        <p:spPr>
          <a:xfrm>
            <a:off x="7334249" y="1352550"/>
            <a:ext cx="3314701" cy="1066800"/>
          </a:xfrm>
          <a:prstGeom prst="roundRect">
            <a:avLst/>
          </a:prstGeom>
          <a:solidFill>
            <a:srgbClr val="F6A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Kích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thước</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chú</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voi</a:t>
            </a:r>
            <a:endParaRPr lang="en-US" sz="32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7428AB03-2EBD-D1DC-2069-2EA620CDBC21}"/>
              </a:ext>
            </a:extLst>
          </p:cNvPr>
          <p:cNvSpPr/>
          <p:nvPr/>
        </p:nvSpPr>
        <p:spPr>
          <a:xfrm>
            <a:off x="800100" y="3067050"/>
            <a:ext cx="2057400" cy="1066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Màu</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mặt</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trời</a:t>
            </a:r>
            <a:endParaRPr lang="en-US" sz="36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BE2E2BD8-B0AF-119D-171A-2C23792BD86D}"/>
              </a:ext>
            </a:extLst>
          </p:cNvPr>
          <p:cNvSpPr/>
          <p:nvPr/>
        </p:nvSpPr>
        <p:spPr>
          <a:xfrm>
            <a:off x="3781425" y="3114675"/>
            <a:ext cx="2933700" cy="1066800"/>
          </a:xfrm>
          <a:prstGeom prst="roundRect">
            <a:avLst/>
          </a:prstGeom>
          <a:solidFill>
            <a:srgbClr val="55E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Hình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dáng</a:t>
            </a:r>
            <a:r>
              <a:rPr lang="en-US" sz="3600" b="1"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của</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cầu</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vồng</a:t>
            </a:r>
            <a:endParaRPr lang="en-US" sz="3600" dirty="0">
              <a:solidFill>
                <a:srgbClr val="00206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AD50D8D-A431-C0DB-7CE8-4B14BE1048E2}"/>
              </a:ext>
            </a:extLst>
          </p:cNvPr>
          <p:cNvSpPr/>
          <p:nvPr/>
        </p:nvSpPr>
        <p:spPr>
          <a:xfrm>
            <a:off x="7429499" y="3114675"/>
            <a:ext cx="3305175" cy="10668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Âm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thanh</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giờ</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chơi</a:t>
            </a:r>
            <a:endParaRPr lang="en-US" sz="3200" dirty="0">
              <a:solidFill>
                <a:srgbClr val="002060"/>
              </a:solidFill>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a16="http://schemas.microsoft.com/office/drawing/2014/main" id="{126ABBC5-143D-B8F1-B8D2-4FCC684E59CE}"/>
              </a:ext>
            </a:extLst>
          </p:cNvPr>
          <p:cNvGrpSpPr/>
          <p:nvPr/>
        </p:nvGrpSpPr>
        <p:grpSpPr>
          <a:xfrm>
            <a:off x="2914899" y="4010025"/>
            <a:ext cx="5619501" cy="2960999"/>
            <a:chOff x="5875675" y="3566239"/>
            <a:chExt cx="6238626" cy="3239591"/>
          </a:xfrm>
        </p:grpSpPr>
        <p:pic>
          <p:nvPicPr>
            <p:cNvPr id="24" name="Picture 318">
              <a:extLst>
                <a:ext uri="{FF2B5EF4-FFF2-40B4-BE49-F238E27FC236}">
                  <a16:creationId xmlns:a16="http://schemas.microsoft.com/office/drawing/2014/main" id="{32CC0910-B874-9A60-A994-85524484B8CB}"/>
                </a:ext>
              </a:extLst>
            </p:cNvPr>
            <p:cNvPicPr>
              <a:picLocks noChangeAspect="1"/>
            </p:cNvPicPr>
            <p:nvPr/>
          </p:nvPicPr>
          <p:blipFill>
            <a:blip r:embed="rId3"/>
            <a:stretch>
              <a:fillRect/>
            </a:stretch>
          </p:blipFill>
          <p:spPr>
            <a:xfrm>
              <a:off x="5875675" y="3566239"/>
              <a:ext cx="6238626" cy="2834561"/>
            </a:xfrm>
            <a:prstGeom prst="rect">
              <a:avLst/>
            </a:prstGeom>
          </p:spPr>
        </p:pic>
        <p:sp>
          <p:nvSpPr>
            <p:cNvPr id="25" name="TextBox 24">
              <a:extLst>
                <a:ext uri="{FF2B5EF4-FFF2-40B4-BE49-F238E27FC236}">
                  <a16:creationId xmlns:a16="http://schemas.microsoft.com/office/drawing/2014/main" id="{D2BBC7D9-D4DE-BA0D-8BAC-B826508E0108}"/>
                </a:ext>
              </a:extLst>
            </p:cNvPr>
            <p:cNvSpPr txBox="1"/>
            <p:nvPr/>
          </p:nvSpPr>
          <p:spPr>
            <a:xfrm>
              <a:off x="7562850" y="5829300"/>
              <a:ext cx="2638425" cy="9765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Làm</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việc</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46936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5" grpId="0" animBg="1"/>
      <p:bldP spid="6" grpId="0" animBg="1"/>
      <p:bldP spid="7" grpId="0" animBg="1"/>
      <p:bldP spid="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DBEACD-50E1-3E94-BA05-068A3632A177}"/>
              </a:ext>
            </a:extLst>
          </p:cNvPr>
          <p:cNvGraphicFramePr>
            <a:graphicFrameLocks noGrp="1"/>
          </p:cNvGraphicFramePr>
          <p:nvPr>
            <p:extLst>
              <p:ext uri="{D42A27DB-BD31-4B8C-83A1-F6EECF244321}">
                <p14:modId xmlns:p14="http://schemas.microsoft.com/office/powerpoint/2010/main" val="1457858854"/>
              </p:ext>
            </p:extLst>
          </p:nvPr>
        </p:nvGraphicFramePr>
        <p:xfrm>
          <a:off x="616688" y="719665"/>
          <a:ext cx="10749517" cy="5458046"/>
        </p:xfrm>
        <a:graphic>
          <a:graphicData uri="http://schemas.openxmlformats.org/drawingml/2006/table">
            <a:tbl>
              <a:tblPr firstRow="1" bandRow="1">
                <a:tableStyleId>{5C22544A-7EE6-4342-B048-85BDC9FD1C3A}</a:tableStyleId>
              </a:tblPr>
              <a:tblGrid>
                <a:gridCol w="3572540">
                  <a:extLst>
                    <a:ext uri="{9D8B030D-6E8A-4147-A177-3AD203B41FA5}">
                      <a16:colId xmlns:a16="http://schemas.microsoft.com/office/drawing/2014/main" val="1518543811"/>
                    </a:ext>
                  </a:extLst>
                </a:gridCol>
                <a:gridCol w="3636336">
                  <a:extLst>
                    <a:ext uri="{9D8B030D-6E8A-4147-A177-3AD203B41FA5}">
                      <a16:colId xmlns:a16="http://schemas.microsoft.com/office/drawing/2014/main" val="1824994428"/>
                    </a:ext>
                  </a:extLst>
                </a:gridCol>
                <a:gridCol w="3540641">
                  <a:extLst>
                    <a:ext uri="{9D8B030D-6E8A-4147-A177-3AD203B41FA5}">
                      <a16:colId xmlns:a16="http://schemas.microsoft.com/office/drawing/2014/main" val="3614316260"/>
                    </a:ext>
                  </a:extLst>
                </a:gridCol>
              </a:tblGrid>
              <a:tr h="800791">
                <a:tc>
                  <a:txBody>
                    <a:bodyPr/>
                    <a:lstStyle/>
                    <a:p>
                      <a:pPr algn="ctr"/>
                      <a:r>
                        <a:rPr lang="en-US" sz="3200" dirty="0" err="1">
                          <a:solidFill>
                            <a:srgbClr val="002060"/>
                          </a:solidFill>
                          <a:latin typeface="Cambria" panose="02040503050406030204" pitchFamily="18" charset="0"/>
                          <a:ea typeface="Cambria" panose="02040503050406030204" pitchFamily="18" charset="0"/>
                        </a:rPr>
                        <a:t>Vị</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quả</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táo</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a:solidFill>
                            <a:srgbClr val="002060"/>
                          </a:solidFill>
                          <a:latin typeface="Cambria" panose="02040503050406030204" pitchFamily="18" charset="0"/>
                          <a:ea typeface="Cambria" panose="02040503050406030204" pitchFamily="18" charset="0"/>
                        </a:rPr>
                        <a:t>Mùi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hồng</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Kích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1 </a:t>
                      </a:r>
                      <a:r>
                        <a:rPr lang="en-US" sz="3200" dirty="0" err="1">
                          <a:solidFill>
                            <a:srgbClr val="002060"/>
                          </a:solidFill>
                          <a:latin typeface="Cambria" panose="02040503050406030204" pitchFamily="18" charset="0"/>
                          <a:ea typeface="Cambria" panose="02040503050406030204" pitchFamily="18" charset="0"/>
                        </a:rPr>
                        <a:t>chú</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voi</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01540783"/>
                  </a:ext>
                </a:extLst>
              </a:tr>
              <a:tr h="43912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8840087"/>
                  </a:ext>
                </a:extLst>
              </a:tr>
            </a:tbl>
          </a:graphicData>
        </a:graphic>
      </p:graphicFrame>
      <p:sp>
        <p:nvSpPr>
          <p:cNvPr id="3" name="TextBox 2">
            <a:extLst>
              <a:ext uri="{FF2B5EF4-FFF2-40B4-BE49-F238E27FC236}">
                <a16:creationId xmlns:a16="http://schemas.microsoft.com/office/drawing/2014/main" id="{649655F2-F11A-2046-34EF-142390765B2E}"/>
              </a:ext>
            </a:extLst>
          </p:cNvPr>
          <p:cNvSpPr txBox="1"/>
          <p:nvPr/>
        </p:nvSpPr>
        <p:spPr>
          <a:xfrm>
            <a:off x="691116" y="2030819"/>
            <a:ext cx="3253563" cy="3539430"/>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ngọt, ngọt mát, ngọt lịm, chua, chát, hơi chua, …</a:t>
            </a:r>
            <a:br>
              <a:rPr lang="vi-VN" sz="3200" dirty="0">
                <a:solidFill>
                  <a:srgbClr val="FF0000"/>
                </a:solidFill>
                <a:latin typeface="Cambria" panose="02040503050406030204" pitchFamily="18" charset="0"/>
                <a:ea typeface="Cambria" panose="02040503050406030204" pitchFamily="18" charset="0"/>
              </a:rPr>
            </a:br>
            <a:r>
              <a:rPr lang="vi-VN" sz="3200" dirty="0">
                <a:solidFill>
                  <a:srgbClr val="FF0000"/>
                </a:solidFill>
                <a:latin typeface="Cambria" panose="02040503050406030204" pitchFamily="18" charset="0"/>
                <a:ea typeface="Cambria" panose="02040503050406030204" pitchFamily="18" charset="0"/>
              </a:rPr>
              <a:t>ngon, chan chát, chua gắt, ngòn ngọt, chua chua, chát xít, …</a:t>
            </a:r>
            <a:endParaRPr lang="en-US" sz="3200"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928F456-A9DF-A4A8-FCC0-A2C96C04D20F}"/>
              </a:ext>
            </a:extLst>
          </p:cNvPr>
          <p:cNvSpPr txBox="1"/>
          <p:nvPr/>
        </p:nvSpPr>
        <p:spPr>
          <a:xfrm>
            <a:off x="4306186" y="2009554"/>
            <a:ext cx="3413051" cy="3539430"/>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thơm, thơm thơm, thơm váng, thơm nức, thơm lừng, thơm ngát, thơm phức, ngào ngạt, thoang thoảng, nồng nàn, …</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A08F54B-B05F-4634-BB7C-D6428270B17E}"/>
              </a:ext>
            </a:extLst>
          </p:cNvPr>
          <p:cNvSpPr txBox="1"/>
          <p:nvPr/>
        </p:nvSpPr>
        <p:spPr>
          <a:xfrm>
            <a:off x="7899991" y="2041452"/>
            <a:ext cx="3413051" cy="3046988"/>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to, </a:t>
            </a:r>
            <a:r>
              <a:rPr lang="en-US" sz="3200" dirty="0" err="1">
                <a:solidFill>
                  <a:srgbClr val="FF0000"/>
                </a:solidFill>
                <a:latin typeface="Cambria" panose="02040503050406030204" pitchFamily="18" charset="0"/>
                <a:ea typeface="Cambria" panose="02040503050406030204" pitchFamily="18" charset="0"/>
              </a:rPr>
              <a:t>cao</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lớn</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đùng</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tướng</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to</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đổ</a:t>
            </a:r>
            <a:r>
              <a:rPr lang="en-US" sz="3200" dirty="0">
                <a:solidFill>
                  <a:srgbClr val="FF0000"/>
                </a:solidFill>
                <a:latin typeface="Cambria" panose="02040503050406030204" pitchFamily="18" charset="0"/>
                <a:ea typeface="Cambria" panose="02040503050406030204" pitchFamily="18" charset="0"/>
              </a:rPr>
              <a:t>, to con, </a:t>
            </a:r>
            <a:r>
              <a:rPr lang="en-US" sz="3200" dirty="0" err="1">
                <a:solidFill>
                  <a:srgbClr val="FF0000"/>
                </a:solidFill>
                <a:latin typeface="Cambria" panose="02040503050406030204" pitchFamily="18" charset="0"/>
                <a:ea typeface="Cambria" panose="02040503050406030204" pitchFamily="18" charset="0"/>
              </a:rPr>
              <a:t>khổng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lồ</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lưỡng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cao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lớn</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khỏe</a:t>
            </a:r>
            <a:r>
              <a:rPr lang="en-US" sz="3200" dirty="0">
                <a:solidFill>
                  <a:srgbClr val="FF0000"/>
                </a:solidFill>
                <a:latin typeface="Cambria" panose="02040503050406030204" pitchFamily="18" charset="0"/>
                <a:ea typeface="Cambria" panose="02040503050406030204" pitchFamily="18" charset="0"/>
              </a:rPr>
              <a:t>, to </a:t>
            </a:r>
            <a:r>
              <a:rPr lang="en-US" sz="3200" dirty="0" err="1">
                <a:solidFill>
                  <a:srgbClr val="FF0000"/>
                </a:solidFill>
                <a:latin typeface="Cambria" panose="02040503050406030204" pitchFamily="18" charset="0"/>
                <a:ea typeface="Cambria" panose="02040503050406030204" pitchFamily="18" charset="0"/>
              </a:rPr>
              <a:t>cao</a:t>
            </a:r>
            <a:r>
              <a:rPr lang="en-US" sz="32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95554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D57BFD4-3B19-6046-5CD0-47E9D4252566}"/>
              </a:ext>
            </a:extLst>
          </p:cNvPr>
          <p:cNvGraphicFramePr>
            <a:graphicFrameLocks noGrp="1"/>
          </p:cNvGraphicFramePr>
          <p:nvPr>
            <p:extLst>
              <p:ext uri="{D42A27DB-BD31-4B8C-83A1-F6EECF244321}">
                <p14:modId xmlns:p14="http://schemas.microsoft.com/office/powerpoint/2010/main" val="2983427931"/>
              </p:ext>
            </p:extLst>
          </p:nvPr>
        </p:nvGraphicFramePr>
        <p:xfrm>
          <a:off x="616688" y="719665"/>
          <a:ext cx="10749517" cy="5458046"/>
        </p:xfrm>
        <a:graphic>
          <a:graphicData uri="http://schemas.openxmlformats.org/drawingml/2006/table">
            <a:tbl>
              <a:tblPr firstRow="1" bandRow="1">
                <a:tableStyleId>{5C22544A-7EE6-4342-B048-85BDC9FD1C3A}</a:tableStyleId>
              </a:tblPr>
              <a:tblGrid>
                <a:gridCol w="3572540">
                  <a:extLst>
                    <a:ext uri="{9D8B030D-6E8A-4147-A177-3AD203B41FA5}">
                      <a16:colId xmlns:a16="http://schemas.microsoft.com/office/drawing/2014/main" val="1518543811"/>
                    </a:ext>
                  </a:extLst>
                </a:gridCol>
                <a:gridCol w="3636336">
                  <a:extLst>
                    <a:ext uri="{9D8B030D-6E8A-4147-A177-3AD203B41FA5}">
                      <a16:colId xmlns:a16="http://schemas.microsoft.com/office/drawing/2014/main" val="1824994428"/>
                    </a:ext>
                  </a:extLst>
                </a:gridCol>
                <a:gridCol w="3540641">
                  <a:extLst>
                    <a:ext uri="{9D8B030D-6E8A-4147-A177-3AD203B41FA5}">
                      <a16:colId xmlns:a16="http://schemas.microsoft.com/office/drawing/2014/main" val="3614316260"/>
                    </a:ext>
                  </a:extLst>
                </a:gridCol>
              </a:tblGrid>
              <a:tr h="800791">
                <a:tc>
                  <a:txBody>
                    <a:bodyPr/>
                    <a:lstStyle/>
                    <a:p>
                      <a:pPr algn="ctr"/>
                      <a:r>
                        <a:rPr lang="en-US" sz="3200" dirty="0" err="1">
                          <a:solidFill>
                            <a:srgbClr val="002060"/>
                          </a:solidFill>
                          <a:latin typeface="Cambria" panose="02040503050406030204" pitchFamily="18" charset="0"/>
                          <a:ea typeface="Cambria" panose="02040503050406030204" pitchFamily="18" charset="0"/>
                        </a:rPr>
                        <a:t>Màu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mặt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trời</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Hình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dáng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cầu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vồng</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dirty="0" err="1">
                          <a:solidFill>
                            <a:srgbClr val="002060"/>
                          </a:solidFill>
                          <a:latin typeface="Cambria" panose="02040503050406030204" pitchFamily="18" charset="0"/>
                          <a:ea typeface="Cambria" panose="02040503050406030204" pitchFamily="18" charset="0"/>
                        </a:rPr>
                        <a:t>Âm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thanh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giờ</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chơi</a:t>
                      </a:r>
                      <a:endParaRPr lang="en-US" sz="32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01540783"/>
                  </a:ext>
                </a:extLst>
              </a:tr>
              <a:tr h="439124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8840087"/>
                  </a:ext>
                </a:extLst>
              </a:tr>
            </a:tbl>
          </a:graphicData>
        </a:graphic>
      </p:graphicFrame>
      <p:sp>
        <p:nvSpPr>
          <p:cNvPr id="5" name="TextBox 4">
            <a:extLst>
              <a:ext uri="{FF2B5EF4-FFF2-40B4-BE49-F238E27FC236}">
                <a16:creationId xmlns:a16="http://schemas.microsoft.com/office/drawing/2014/main" id="{2BEF6772-BB84-427F-13CB-DB472421FD59}"/>
              </a:ext>
            </a:extLst>
          </p:cNvPr>
          <p:cNvSpPr txBox="1"/>
          <p:nvPr/>
        </p:nvSpPr>
        <p:spPr>
          <a:xfrm>
            <a:off x="691116" y="2030819"/>
            <a:ext cx="3253563" cy="3046988"/>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vàng, cam, đỏ, hồng, đỏ rực, đỏ ối, rực rỡ, chói lọi, đỏ chói, đỏ lửa, chói sáng, rực cháy, …</a:t>
            </a:r>
            <a:endParaRPr lang="en-US" sz="32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8C4D44-D730-6929-197E-086532F42C92}"/>
              </a:ext>
            </a:extLst>
          </p:cNvPr>
          <p:cNvSpPr txBox="1"/>
          <p:nvPr/>
        </p:nvSpPr>
        <p:spPr>
          <a:xfrm>
            <a:off x="4306186" y="2009554"/>
            <a:ext cx="341305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cong, cong cong, rực rỡ, đẹp đẽ, mềm mại, cong vút, …</a:t>
            </a:r>
            <a:endParaRPr lang="en-US" sz="32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CA36FEF-9FE8-24F9-8E1F-B859E644E63D}"/>
              </a:ext>
            </a:extLst>
          </p:cNvPr>
          <p:cNvSpPr txBox="1"/>
          <p:nvPr/>
        </p:nvSpPr>
        <p:spPr>
          <a:xfrm>
            <a:off x="7899991" y="2041452"/>
            <a:ext cx="3413051" cy="3046988"/>
          </a:xfrm>
          <a:prstGeom prst="rect">
            <a:avLst/>
          </a:prstGeom>
          <a:noFill/>
        </p:spPr>
        <p:txBody>
          <a:bodyPr wrap="square" rtlCol="0">
            <a:spAutoFit/>
          </a:bodyPr>
          <a:lstStyle/>
          <a:p>
            <a:pPr algn="just"/>
            <a:r>
              <a:rPr lang="en-US" sz="3200" dirty="0" err="1">
                <a:solidFill>
                  <a:srgbClr val="FF0000"/>
                </a:solidFill>
                <a:latin typeface="Cambria" panose="02040503050406030204" pitchFamily="18" charset="0"/>
                <a:ea typeface="Cambria" panose="02040503050406030204" pitchFamily="18" charset="0"/>
              </a:rPr>
              <a:t>ồn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ầm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ầm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ồn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ầm</a:t>
            </a:r>
            <a:r>
              <a:rPr lang="en-US" sz="3200" dirty="0">
                <a:solidFill>
                  <a:srgbClr val="FF0000"/>
                </a:solidFill>
                <a:latin typeface="Cambria" panose="02040503050406030204" pitchFamily="18" charset="0"/>
                <a:ea typeface="Cambria" panose="02040503050406030204" pitchFamily="18" charset="0"/>
              </a:rPr>
              <a:t> ĩ, </a:t>
            </a:r>
            <a:r>
              <a:rPr lang="en-US" sz="3200" dirty="0" err="1">
                <a:solidFill>
                  <a:srgbClr val="FF0000"/>
                </a:solidFill>
                <a:latin typeface="Cambria" panose="02040503050406030204" pitchFamily="18" charset="0"/>
                <a:ea typeface="Cambria" panose="02040503050406030204" pitchFamily="18" charset="0"/>
              </a:rPr>
              <a:t>xôn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xao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náo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ồn</a:t>
            </a:r>
            <a:r>
              <a:rPr lang="en-US" sz="3200" dirty="0">
                <a:solidFill>
                  <a:srgbClr val="FF0000"/>
                </a:solidFill>
                <a:latin typeface="Cambria" panose="02040503050406030204" pitchFamily="18" charset="0"/>
                <a:ea typeface="Cambria" panose="02040503050406030204" pitchFamily="18" charset="0"/>
              </a:rPr>
              <a:t> ã, </a:t>
            </a:r>
            <a:r>
              <a:rPr lang="en-US" sz="3200" dirty="0" err="1">
                <a:solidFill>
                  <a:srgbClr val="FF0000"/>
                </a:solidFill>
                <a:latin typeface="Cambria" panose="02040503050406030204" pitchFamily="18" charset="0"/>
                <a:ea typeface="Cambria" panose="02040503050406030204" pitchFamily="18" charset="0"/>
              </a:rPr>
              <a:t>ầm</a:t>
            </a:r>
            <a:r>
              <a:rPr lang="en-US" sz="3200" dirty="0">
                <a:solidFill>
                  <a:srgbClr val="FF0000"/>
                </a:solidFill>
                <a:latin typeface="Cambria" panose="02040503050406030204" pitchFamily="18" charset="0"/>
                <a:ea typeface="Cambria" panose="02040503050406030204" pitchFamily="18" charset="0"/>
              </a:rPr>
              <a:t> vang, </a:t>
            </a:r>
            <a:r>
              <a:rPr lang="en-US" sz="3200" dirty="0" err="1">
                <a:solidFill>
                  <a:srgbClr val="FF0000"/>
                </a:solidFill>
                <a:latin typeface="Cambria" panose="02040503050406030204" pitchFamily="18" charset="0"/>
                <a:ea typeface="Cambria" panose="02040503050406030204" pitchFamily="18" charset="0"/>
              </a:rPr>
              <a:t>náo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động</a:t>
            </a:r>
            <a:r>
              <a:rPr lang="en-US" sz="3200" dirty="0">
                <a:solidFill>
                  <a:srgbClr val="FF0000"/>
                </a:solidFill>
                <a:latin typeface="Cambria" panose="02040503050406030204" pitchFamily="18" charset="0"/>
                <a:ea typeface="Cambria" panose="02040503050406030204" pitchFamily="18" charset="0"/>
              </a:rPr>
              <a:t>, vang </a:t>
            </a:r>
            <a:r>
              <a:rPr lang="en-US" sz="3200" dirty="0" err="1">
                <a:solidFill>
                  <a:srgbClr val="FF0000"/>
                </a:solidFill>
                <a:latin typeface="Cambria" panose="02040503050406030204" pitchFamily="18" charset="0"/>
                <a:ea typeface="Cambria" panose="02040503050406030204" pitchFamily="18" charset="0"/>
              </a:rPr>
              <a:t>vang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râm</a:t>
            </a:r>
            <a:r>
              <a:rPr lang="en-US" sz="3200" dirty="0">
                <a:solidFill>
                  <a:srgbClr val="FF0000"/>
                </a:solidFill>
                <a:latin typeface="Cambria" panose="02040503050406030204" pitchFamily="18" charset="0"/>
                <a:ea typeface="Cambria" panose="02040503050406030204" pitchFamily="18" charset="0"/>
              </a:rPr>
              <a:t> ran, </a:t>
            </a:r>
            <a:r>
              <a:rPr lang="en-US" sz="3200" dirty="0" err="1">
                <a:solidFill>
                  <a:srgbClr val="FF0000"/>
                </a:solidFill>
                <a:latin typeface="Cambria" panose="02040503050406030204" pitchFamily="18" charset="0"/>
                <a:ea typeface="Cambria" panose="02040503050406030204" pitchFamily="18" charset="0"/>
              </a:rPr>
              <a:t>xao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động</a:t>
            </a:r>
            <a:r>
              <a:rPr lang="en-US" sz="32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167155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1055</Words>
  <Application>Microsoft Office PowerPoint</Application>
  <PresentationFormat>Widescreen</PresentationFormat>
  <Paragraphs>110</Paragraphs>
  <Slides>18</Slides>
  <Notes>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Arial</vt:lpstr>
      <vt:lpstr>Calibri</vt:lpstr>
      <vt:lpstr>Calibri Light</vt:lpstr>
      <vt:lpstr>Cambria</vt:lpstr>
      <vt:lpstr>LNTH-LuoLuoNotangYuanTi 1</vt:lpstr>
      <vt:lpstr>Open Sans</vt:lpstr>
      <vt:lpstr>Times New Roman</vt:lpstr>
      <vt:lpstr>UTM Showcard</vt:lpstr>
      <vt:lpstr>Wingdings</vt:lpstr>
      <vt:lpstr>字体视界-蓝瘦想哭体</vt:lpstr>
      <vt:lpstr>字魂156号-萌趣苏打饼</vt:lpstr>
      <vt:lpstr>思源黑体 CN</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73</cp:revision>
  <dcterms:created xsi:type="dcterms:W3CDTF">2023-09-17T08:15:16Z</dcterms:created>
  <dcterms:modified xsi:type="dcterms:W3CDTF">2025-11-27T11:21:01Z</dcterms:modified>
</cp:coreProperties>
</file>